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56" r:id="rId3"/>
    <p:sldId id="320" r:id="rId4"/>
    <p:sldId id="286" r:id="rId5"/>
    <p:sldId id="287" r:id="rId6"/>
    <p:sldId id="291" r:id="rId7"/>
    <p:sldId id="292" r:id="rId8"/>
    <p:sldId id="330" r:id="rId9"/>
    <p:sldId id="331" r:id="rId10"/>
    <p:sldId id="333" r:id="rId11"/>
    <p:sldId id="332" r:id="rId12"/>
    <p:sldId id="262" r:id="rId13"/>
    <p:sldId id="302" r:id="rId14"/>
    <p:sldId id="272" r:id="rId15"/>
    <p:sldId id="304" r:id="rId16"/>
    <p:sldId id="305" r:id="rId17"/>
    <p:sldId id="306" r:id="rId18"/>
    <p:sldId id="307" r:id="rId19"/>
    <p:sldId id="308" r:id="rId20"/>
    <p:sldId id="313" r:id="rId21"/>
    <p:sldId id="310" r:id="rId22"/>
    <p:sldId id="311" r:id="rId23"/>
    <p:sldId id="312" r:id="rId24"/>
    <p:sldId id="265" r:id="rId25"/>
    <p:sldId id="288" r:id="rId26"/>
    <p:sldId id="336" r:id="rId27"/>
    <p:sldId id="335" r:id="rId28"/>
    <p:sldId id="334" r:id="rId29"/>
    <p:sldId id="267" r:id="rId30"/>
    <p:sldId id="268" r:id="rId31"/>
    <p:sldId id="285" r:id="rId32"/>
    <p:sldId id="28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5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F4C48-AFC3-4B86-BC32-15E540D5615D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38499-75E3-4F8E-BC84-C01B1E6F13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181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69DF25-A8D9-45FD-A24A-ABE2C4F0DBA9}" type="slidenum">
              <a:rPr lang="ru-RU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913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3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118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DE3084-C298-4DE7-A414-8BAB047AB356}" type="slidenum">
              <a:rPr lang="ru-RU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27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7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39" y="4343401"/>
            <a:ext cx="5485523" cy="41148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48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2508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2666"/>
            <a:ext cx="5028986" cy="4114800"/>
          </a:xfrm>
          <a:noFill/>
          <a:ln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802031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2529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2666"/>
            <a:ext cx="5028986" cy="4114800"/>
          </a:xfrm>
          <a:noFill/>
          <a:ln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651720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4135"/>
            <a:ext cx="5487041" cy="4114800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67584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4135"/>
            <a:ext cx="5487041" cy="4114800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51124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69634" name="Заметки 2"/>
          <p:cNvSpPr>
            <a:spLocks noGrp="1"/>
          </p:cNvSpPr>
          <p:nvPr>
            <p:ph type="body" idx="1"/>
          </p:nvPr>
        </p:nvSpPr>
        <p:spPr>
          <a:xfrm>
            <a:off x="685480" y="4344135"/>
            <a:ext cx="5487041" cy="4114800"/>
          </a:xfrm>
          <a:noFill/>
          <a:ln/>
        </p:spPr>
        <p:txBody>
          <a:bodyPr lIns="91440" tIns="45720" rIns="91440" bIns="45720"/>
          <a:lstStyle/>
          <a:p>
            <a:pPr eaLnBrk="1" hangingPunct="1">
              <a:spcBef>
                <a:spcPct val="0"/>
              </a:spcBef>
            </a:pPr>
            <a:r>
              <a:rPr lang="ru-RU" b="1" smtClean="0"/>
              <a:t>Гарантии качества и надежности ОВЕН ПЧВх обеспечены за счет:</a:t>
            </a: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9635" name="Номер слайда 3"/>
          <p:cNvSpPr txBox="1">
            <a:spLocks noGrp="1"/>
          </p:cNvSpPr>
          <p:nvPr/>
        </p:nvSpPr>
        <p:spPr bwMode="auto">
          <a:xfrm>
            <a:off x="3883852" y="8685331"/>
            <a:ext cx="297254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D889366-957E-4631-8398-459728FEA816}" type="slidenum">
              <a:rPr lang="ru-RU" sz="1200">
                <a:solidFill>
                  <a:prstClr val="black"/>
                </a:solidFill>
                <a:cs typeface="Arial" charset="0"/>
              </a:rPr>
              <a:pPr algn="r"/>
              <a:t>11</a:t>
            </a:fld>
            <a:endParaRPr lang="ru-RU" sz="120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120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7090" name="Заметки 2"/>
          <p:cNvSpPr>
            <a:spLocks noGrp="1"/>
          </p:cNvSpPr>
          <p:nvPr>
            <p:ph type="body" idx="1"/>
          </p:nvPr>
        </p:nvSpPr>
        <p:spPr>
          <a:xfrm>
            <a:off x="685480" y="4344135"/>
            <a:ext cx="5487041" cy="4114800"/>
          </a:xfrm>
          <a:noFill/>
          <a:ln/>
        </p:spPr>
        <p:txBody>
          <a:bodyPr lIns="91440" tIns="45720" rIns="91440" bIns="45720"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7091" name="Номер слайда 3"/>
          <p:cNvSpPr txBox="1">
            <a:spLocks noGrp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71BF113-6AB7-4ED2-81A9-339DC5A35CB1}" type="slidenum">
              <a:rPr lang="ru-RU" sz="1200">
                <a:latin typeface="Calibri" pitchFamily="34" charset="0"/>
                <a:cs typeface="Arial" charset="0"/>
              </a:rPr>
              <a:pPr algn="r"/>
              <a:t>12</a:t>
            </a:fld>
            <a:endParaRPr lang="ru-RU" sz="1200"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152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228354" name="Заметки 2"/>
          <p:cNvSpPr>
            <a:spLocks noGrp="1"/>
          </p:cNvSpPr>
          <p:nvPr>
            <p:ph type="body" idx="1"/>
          </p:nvPr>
        </p:nvSpPr>
        <p:spPr>
          <a:xfrm>
            <a:off x="685480" y="4344135"/>
            <a:ext cx="5487041" cy="4114800"/>
          </a:xfrm>
          <a:noFill/>
          <a:ln/>
        </p:spPr>
        <p:txBody>
          <a:bodyPr lIns="91440" tIns="45720" rIns="91440" bIns="45720"/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Автоматическая адаптация двигателя Перед первым пуском привода рекомендуется выполнить процедуру Автоматической Адаптации Двигателя. Процедура выполняется без вращения вала двигателя (что очень удобно, т.к. не всегда имеется возможность пускать весь агрегат в таком режиме). Во время этой процедуры ПЧВ измеряет и запоминает актуальные параметры двигателя, чтобы затем использовать их в эквивалентной схеме замещения (модели) двигателя в алгоритме управления.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8355" name="Номер слайда 3"/>
          <p:cNvSpPr txBox="1">
            <a:spLocks noGrp="1"/>
          </p:cNvSpPr>
          <p:nvPr/>
        </p:nvSpPr>
        <p:spPr bwMode="auto">
          <a:xfrm>
            <a:off x="3883852" y="8685331"/>
            <a:ext cx="297254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50B33FE-8B18-4D48-8049-35AEFCFCFC59}" type="slidenum">
              <a:rPr lang="ru-RU" sz="1200">
                <a:latin typeface="Calibri" pitchFamily="34" charset="0"/>
                <a:cs typeface="Arial" charset="0"/>
              </a:rPr>
              <a:pPr algn="r"/>
              <a:t>14</a:t>
            </a:fld>
            <a:endParaRPr lang="ru-RU" sz="1200"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289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1426" name="Заметки 2"/>
          <p:cNvSpPr>
            <a:spLocks noGrp="1"/>
          </p:cNvSpPr>
          <p:nvPr>
            <p:ph type="body" idx="1"/>
          </p:nvPr>
        </p:nvSpPr>
        <p:spPr>
          <a:xfrm>
            <a:off x="685480" y="4344135"/>
            <a:ext cx="5487041" cy="4114800"/>
          </a:xfrm>
          <a:noFill/>
          <a:ln/>
        </p:spPr>
        <p:txBody>
          <a:bodyPr lIns="91440" tIns="45720" rIns="91440" bIns="45720"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31427" name="Номер слайда 3"/>
          <p:cNvSpPr txBox="1">
            <a:spLocks noGrp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2D44DE-6B7F-4001-A51F-8250319B0665}" type="slidenum">
              <a:rPr lang="ru-RU" sz="1200">
                <a:latin typeface="Calibri" pitchFamily="34" charset="0"/>
                <a:cs typeface="Arial" charset="0"/>
              </a:rPr>
              <a:pPr algn="r"/>
              <a:t>16</a:t>
            </a:fld>
            <a:endParaRPr lang="ru-RU" sz="1200"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416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2334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4136"/>
            <a:ext cx="5487041" cy="4111859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05480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2355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4136"/>
            <a:ext cx="5487041" cy="4111859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48898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238594" name="Rectangle 3"/>
          <p:cNvSpPr>
            <a:spLocks noGrp="1"/>
          </p:cNvSpPr>
          <p:nvPr>
            <p:ph type="body" idx="1"/>
          </p:nvPr>
        </p:nvSpPr>
        <p:spPr>
          <a:xfrm>
            <a:off x="685480" y="4344135"/>
            <a:ext cx="5487041" cy="4114800"/>
          </a:xfrm>
          <a:noFill/>
          <a:ln/>
        </p:spPr>
        <p:txBody>
          <a:bodyPr lIns="91440" tIns="45720" rIns="91440" bIns="45720"/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Все ПЧВ имеют встроенный изолированный интерфейс RS485, который предназначен для программирования и диагностики ПЧВ, обмена данными по сети между ПЧВ и другими устройствами АСУТП (ПЛК, SCADA). </a:t>
            </a:r>
          </a:p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32864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8825" cy="3427412"/>
          </a:xfrm>
          <a:ln/>
        </p:spPr>
      </p:sp>
      <p:sp>
        <p:nvSpPr>
          <p:cNvPr id="2426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4136"/>
            <a:ext cx="5487041" cy="4111859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57085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1454150"/>
            <a:ext cx="7200900" cy="1470025"/>
          </a:xfrm>
        </p:spPr>
        <p:txBody>
          <a:bodyPr/>
          <a:lstStyle>
            <a:lvl1pPr algn="l">
              <a:defRPr sz="4400">
                <a:solidFill>
                  <a:srgbClr val="FF0000"/>
                </a:solidFill>
              </a:defRPr>
            </a:lvl1pPr>
          </a:lstStyle>
          <a:p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3067050"/>
            <a:ext cx="7200900" cy="1225550"/>
          </a:xfrm>
        </p:spPr>
        <p:txBody>
          <a:bodyPr/>
          <a:lstStyle>
            <a:lvl1pPr marL="0" indent="0">
              <a:buFont typeface="Webdings" pitchFamily="18" charset="2"/>
              <a:buNone/>
              <a:defRPr sz="3200" b="1"/>
            </a:lvl1pPr>
          </a:lstStyle>
          <a:p>
            <a:endParaRPr lang="ru-RU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3"/>
          </p:nvPr>
        </p:nvSpPr>
        <p:spPr>
          <a:xfrm>
            <a:off x="1187450" y="6381750"/>
            <a:ext cx="7705725" cy="339725"/>
          </a:xfrm>
        </p:spPr>
        <p:txBody>
          <a:bodyPr/>
          <a:lstStyle>
            <a:lvl1pPr algn="r">
              <a:defRPr sz="16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29235F-8734-411D-908D-DD600DBF66C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9CB2570-F57C-4C9E-8DE7-7455DDBD846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42988" y="2060575"/>
            <a:ext cx="3848100" cy="4176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3488" y="2060575"/>
            <a:ext cx="3849687" cy="4176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2287D3-89AB-428C-BD71-A7556324CDE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591E8AE-325E-44CA-84A3-EAC4E8C2B6C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19B74CA-F6BC-49E3-B2BB-C59BD1C15C1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9D52052-AA08-4F6B-8874-1B0906B9FB4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3A1B60-D7D7-46E8-99D4-DE31D97EBFA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EA8980-8673-4A61-8481-A263A5D4B124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1069113-40DF-4C7D-BAC2-638A9AECC25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31025" y="765175"/>
            <a:ext cx="1962150" cy="54721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42988" y="765175"/>
            <a:ext cx="5735637" cy="54721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8A0931-763B-4C98-8BA3-DF7EA631031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0"/>
            <a:ext cx="6769100" cy="14128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388" y="1628775"/>
            <a:ext cx="4316412" cy="4824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28775"/>
            <a:ext cx="4316413" cy="23352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6388"/>
            <a:ext cx="4316413" cy="2336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32527-BCBB-40DE-A1CD-BB916AAF5CB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765175"/>
            <a:ext cx="78501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2988" y="2060575"/>
            <a:ext cx="7850187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42988" y="6381750"/>
            <a:ext cx="785018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950" y="6381750"/>
            <a:ext cx="6477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fld id="{8069AD98-8267-4CCC-AB1D-F670C8F42D3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57188" indent="-357188" algn="l" rtl="0" fontAlgn="base">
        <a:spcBef>
          <a:spcPct val="0"/>
        </a:spcBef>
        <a:spcAft>
          <a:spcPct val="30000"/>
        </a:spcAft>
        <a:buClr>
          <a:srgbClr val="FF0000"/>
        </a:buClr>
        <a:buFont typeface="Webdings" pitchFamily="18" charset="2"/>
        <a:buChar char="=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03275" indent="-266700" algn="l" rtl="0" fontAlgn="base">
        <a:spcBef>
          <a:spcPct val="0"/>
        </a:spcBef>
        <a:spcAft>
          <a:spcPct val="30000"/>
        </a:spcAft>
        <a:buClr>
          <a:srgbClr val="FF0000"/>
        </a:buClr>
        <a:buFont typeface="Wingdings" pitchFamily="2" charset="2"/>
        <a:buChar char="Ø"/>
        <a:defRPr sz="2400">
          <a:solidFill>
            <a:schemeClr val="tx1"/>
          </a:solidFill>
          <a:latin typeface="+mn-lt"/>
        </a:defRPr>
      </a:lvl2pPr>
      <a:lvl3pPr marL="1160463" indent="-177800" algn="l" rtl="0" fontAlgn="base">
        <a:spcBef>
          <a:spcPct val="0"/>
        </a:spcBef>
        <a:spcAft>
          <a:spcPct val="30000"/>
        </a:spcAft>
        <a:buChar char="•"/>
        <a:defRPr sz="2000">
          <a:solidFill>
            <a:schemeClr val="tx1"/>
          </a:solidFill>
          <a:latin typeface="+mn-lt"/>
        </a:defRPr>
      </a:lvl3pPr>
      <a:lvl4pPr marL="1517650" indent="-177800" algn="l" rtl="0" fontAlgn="base">
        <a:spcBef>
          <a:spcPct val="0"/>
        </a:spcBef>
        <a:spcAft>
          <a:spcPct val="30000"/>
        </a:spcAft>
        <a:buChar char="–"/>
        <a:defRPr>
          <a:solidFill>
            <a:schemeClr val="tx1"/>
          </a:solidFill>
          <a:latin typeface="+mn-lt"/>
        </a:defRPr>
      </a:lvl4pPr>
      <a:lvl5pPr marL="1884363" indent="-187325" algn="l" rtl="0" fontAlgn="base">
        <a:spcBef>
          <a:spcPct val="0"/>
        </a:spcBef>
        <a:spcAft>
          <a:spcPct val="30000"/>
        </a:spcAft>
        <a:buChar char="»"/>
        <a:defRPr sz="1600">
          <a:solidFill>
            <a:schemeClr val="tx1"/>
          </a:solidFill>
          <a:latin typeface="+mn-lt"/>
        </a:defRPr>
      </a:lvl5pPr>
      <a:lvl6pPr marL="2341563" indent="-187325" algn="l" rtl="0" fontAlgn="base">
        <a:spcBef>
          <a:spcPct val="0"/>
        </a:spcBef>
        <a:spcAft>
          <a:spcPct val="30000"/>
        </a:spcAft>
        <a:buChar char="»"/>
        <a:defRPr sz="1600">
          <a:solidFill>
            <a:schemeClr val="tx1"/>
          </a:solidFill>
          <a:latin typeface="+mn-lt"/>
        </a:defRPr>
      </a:lvl6pPr>
      <a:lvl7pPr marL="2798763" indent="-187325" algn="l" rtl="0" fontAlgn="base">
        <a:spcBef>
          <a:spcPct val="0"/>
        </a:spcBef>
        <a:spcAft>
          <a:spcPct val="30000"/>
        </a:spcAft>
        <a:buChar char="»"/>
        <a:defRPr sz="1600">
          <a:solidFill>
            <a:schemeClr val="tx1"/>
          </a:solidFill>
          <a:latin typeface="+mn-lt"/>
        </a:defRPr>
      </a:lvl7pPr>
      <a:lvl8pPr marL="3255963" indent="-187325" algn="l" rtl="0" fontAlgn="base">
        <a:spcBef>
          <a:spcPct val="0"/>
        </a:spcBef>
        <a:spcAft>
          <a:spcPct val="30000"/>
        </a:spcAft>
        <a:buChar char="»"/>
        <a:defRPr sz="1600">
          <a:solidFill>
            <a:schemeClr val="tx1"/>
          </a:solidFill>
          <a:latin typeface="+mn-lt"/>
        </a:defRPr>
      </a:lvl8pPr>
      <a:lvl9pPr marL="3713163" indent="-187325" algn="l" rtl="0" fontAlgn="base">
        <a:spcBef>
          <a:spcPct val="0"/>
        </a:spcBef>
        <a:spcAft>
          <a:spcPct val="3000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22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6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3E969F-52D9-478E-899A-09AF68BC09C7}" type="slidenum">
              <a:rPr lang="ru-RU">
                <a:solidFill>
                  <a:srgbClr val="FFFFFF"/>
                </a:solidFill>
              </a:rPr>
              <a:pPr/>
              <a:t>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912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374900" y="1785926"/>
            <a:ext cx="6769100" cy="1368425"/>
          </a:xfrm>
          <a:noFill/>
        </p:spPr>
        <p:txBody>
          <a:bodyPr/>
          <a:lstStyle/>
          <a:p>
            <a:pPr>
              <a:lnSpc>
                <a:spcPct val="95000"/>
              </a:lnSpc>
            </a:pPr>
            <a:r>
              <a:rPr lang="ru-RU" sz="5400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ОВЕН ПЧВ</a:t>
            </a:r>
            <a:r>
              <a:rPr lang="en-US" sz="5400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3 IP54</a:t>
            </a:r>
            <a:r>
              <a:rPr lang="ru-RU" sz="5400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.</a:t>
            </a:r>
            <a:r>
              <a:rPr lang="en-US" sz="6600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/>
            </a:r>
            <a:br>
              <a:rPr lang="en-US" sz="6600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Представление линейки </a:t>
            </a:r>
            <a:endParaRPr lang="ru-RU" dirty="0">
              <a:solidFill>
                <a:srgbClr val="00206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143372" y="4143380"/>
            <a:ext cx="67691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076056" y="3645024"/>
            <a:ext cx="378621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2400" kern="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076056" y="4221088"/>
            <a:ext cx="3786214" cy="64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kern="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Тимошков Виктор</a:t>
            </a:r>
            <a:endParaRPr lang="ru-RU" sz="2400" kern="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2688432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7850187" cy="936104"/>
          </a:xfrm>
        </p:spPr>
        <p:txBody>
          <a:bodyPr/>
          <a:lstStyle/>
          <a:p>
            <a:pPr algn="l"/>
            <a:r>
              <a:rPr lang="ru-RU" sz="28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Монтаж ПЧВ3 с учетом ЭМС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29235F-8734-411D-908D-DD600DBF66CD}" type="slidenum">
              <a:rPr lang="ru-RU" smtClean="0">
                <a:solidFill>
                  <a:srgbClr val="FFFFFF"/>
                </a:solidFill>
              </a:rPr>
              <a:pPr/>
              <a:t>10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0" y="1052736"/>
            <a:ext cx="5920755" cy="5076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011" y="836712"/>
            <a:ext cx="2880320" cy="187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839023"/>
              </p:ext>
            </p:extLst>
          </p:nvPr>
        </p:nvGraphicFramePr>
        <p:xfrm>
          <a:off x="5962675" y="2636912"/>
          <a:ext cx="2929805" cy="39479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8676"/>
                <a:gridCol w="1171129"/>
              </a:tblGrid>
              <a:tr h="3208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Обозначение ОВЕН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Типоразмер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549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ПЧВ3-К75-В-54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I2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549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ПЧВ3-1К5-В-54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I2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549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ПЧВ3-2К2-В-54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I2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549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ПЧВ3-3К0-В-54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I2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549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ПЧВ3-4К0-В-54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I2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549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ПЧВ3-5К5-В-54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I3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549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ПЧВ3-7К5-В-54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I3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549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ПЧВ3-11К-В-54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I5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549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ПЧВ3-15К-В-54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I5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549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ПЧВ3-18К-В-54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I5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549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ПЧВ3-22К-В-54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I6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549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ПЧВ3-30К-В-54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I6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549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ПЧВ3-37К-В-54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I6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549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ПЧВ3-45К-В-54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I7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549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ПЧВ3-55К-В-54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I7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549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ПЧВ3-75К-В-54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I8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549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ПЧВ3-90К-В-54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I8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064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Прямоугольник 7"/>
          <p:cNvSpPr>
            <a:spLocks noChangeArrowheads="1"/>
          </p:cNvSpPr>
          <p:nvPr/>
        </p:nvSpPr>
        <p:spPr bwMode="auto">
          <a:xfrm>
            <a:off x="0" y="980728"/>
            <a:ext cx="673224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42875" indent="-142875">
              <a:buClr>
                <a:srgbClr val="FF0000"/>
              </a:buClr>
              <a:buFont typeface="Webdings" pitchFamily="18" charset="2"/>
              <a:buChar char=""/>
            </a:pPr>
            <a:r>
              <a:rPr lang="ru-RU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Применение высоконадежных компонентов ведущих мировых производителей – </a:t>
            </a:r>
            <a:r>
              <a:rPr lang="ru-RU" b="1" i="1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Semikron</a:t>
            </a:r>
            <a:r>
              <a:rPr lang="ru-RU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Infineon</a:t>
            </a:r>
            <a:r>
              <a:rPr lang="ru-RU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ru-RU" b="1" i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</a:t>
            </a:r>
            <a:r>
              <a:rPr lang="ru-RU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Mitsubishi</a:t>
            </a:r>
            <a:r>
              <a:rPr lang="ru-RU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и др.</a:t>
            </a:r>
          </a:p>
          <a:p>
            <a:pPr marL="142875" indent="-142875">
              <a:buClr>
                <a:srgbClr val="FF0000"/>
              </a:buClr>
              <a:buFont typeface="Webdings" pitchFamily="18" charset="2"/>
              <a:buChar char=""/>
            </a:pPr>
            <a:endParaRPr lang="ru-RU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42875" indent="-142875">
              <a:buClr>
                <a:srgbClr val="FF0000"/>
              </a:buClr>
              <a:buFont typeface="Webdings" pitchFamily="18" charset="2"/>
              <a:buChar char=""/>
            </a:pPr>
            <a:r>
              <a:rPr lang="ru-RU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Гальваническая изоляция платы управления, интерфейса </a:t>
            </a:r>
            <a:r>
              <a:rPr lang="en-US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RS</a:t>
            </a:r>
            <a:r>
              <a:rPr lang="ru-RU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-485, аналоговых и дискретных входов.</a:t>
            </a:r>
          </a:p>
          <a:p>
            <a:pPr marL="142875" indent="-142875">
              <a:buClr>
                <a:srgbClr val="FF0000"/>
              </a:buClr>
              <a:buFont typeface="Webdings" pitchFamily="18" charset="2"/>
              <a:buChar char=""/>
            </a:pPr>
            <a:endParaRPr lang="ru-RU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42875" indent="-142875">
              <a:buClr>
                <a:srgbClr val="FF0000"/>
              </a:buClr>
              <a:buFont typeface="Webdings" pitchFamily="18" charset="2"/>
              <a:buChar char=""/>
            </a:pPr>
            <a:r>
              <a:rPr lang="ru-RU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100-процентное </a:t>
            </a:r>
            <a:r>
              <a:rPr lang="ru-RU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тестирование </a:t>
            </a:r>
            <a:r>
              <a:rPr lang="ru-RU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изделий.</a:t>
            </a:r>
          </a:p>
          <a:p>
            <a:pPr marL="142875" indent="-142875">
              <a:buClr>
                <a:srgbClr val="FF0000"/>
              </a:buClr>
              <a:buFont typeface="Webdings" pitchFamily="18" charset="2"/>
              <a:buChar char=""/>
            </a:pPr>
            <a:endParaRPr lang="ru-RU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42875" indent="-142875">
              <a:buClr>
                <a:srgbClr val="FF0000"/>
              </a:buClr>
              <a:buFont typeface="Webdings" pitchFamily="18" charset="2"/>
              <a:buChar char=""/>
            </a:pPr>
            <a:r>
              <a:rPr lang="en-US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IP20 (</a:t>
            </a:r>
            <a:r>
              <a:rPr lang="ru-RU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опция </a:t>
            </a:r>
            <a:r>
              <a:rPr lang="en-US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IP21), IP54(</a:t>
            </a:r>
            <a:r>
              <a:rPr lang="ru-RU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новинка!).</a:t>
            </a:r>
            <a:endParaRPr lang="en-US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42875" indent="-142875">
              <a:buClr>
                <a:srgbClr val="FF0000"/>
              </a:buClr>
              <a:buFont typeface="Webdings" pitchFamily="18" charset="2"/>
              <a:buChar char=""/>
            </a:pPr>
            <a:endParaRPr lang="en-US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42875" indent="-142875">
              <a:buClr>
                <a:srgbClr val="FF0000"/>
              </a:buClr>
              <a:buFont typeface="Webdings" pitchFamily="18" charset="2"/>
              <a:buChar char=""/>
            </a:pPr>
            <a:r>
              <a:rPr lang="ru-RU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Диапазон 0</a:t>
            </a:r>
            <a:r>
              <a:rPr lang="en-US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…</a:t>
            </a:r>
            <a:r>
              <a:rPr lang="ru-RU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40</a:t>
            </a:r>
            <a:r>
              <a:rPr lang="ru-RU" baseline="30000" dirty="0" smtClean="0">
                <a:solidFill>
                  <a:srgbClr val="000000"/>
                </a:solidFill>
              </a:rPr>
              <a:t> </a:t>
            </a:r>
            <a:r>
              <a:rPr lang="ru-RU" baseline="30000" dirty="0" err="1" smtClean="0">
                <a:solidFill>
                  <a:srgbClr val="002060"/>
                </a:solidFill>
              </a:rPr>
              <a:t>o</a:t>
            </a:r>
            <a:r>
              <a:rPr lang="ru-RU" dirty="0" err="1" smtClean="0">
                <a:solidFill>
                  <a:srgbClr val="002060"/>
                </a:solidFill>
              </a:rPr>
              <a:t>C</a:t>
            </a:r>
            <a:r>
              <a:rPr lang="ru-RU" dirty="0" smtClean="0">
                <a:solidFill>
                  <a:srgbClr val="002060"/>
                </a:solidFill>
              </a:rPr>
              <a:t> при влажности до 95% (-10…50 </a:t>
            </a:r>
            <a:r>
              <a:rPr lang="ru-RU" baseline="30000" dirty="0" err="1" smtClean="0">
                <a:solidFill>
                  <a:srgbClr val="002060"/>
                </a:solidFill>
              </a:rPr>
              <a:t>o</a:t>
            </a:r>
            <a:r>
              <a:rPr lang="ru-RU" dirty="0" err="1" smtClean="0">
                <a:solidFill>
                  <a:srgbClr val="002060"/>
                </a:solidFill>
              </a:rPr>
              <a:t>C</a:t>
            </a:r>
            <a:r>
              <a:rPr lang="ru-RU" dirty="0" smtClean="0">
                <a:solidFill>
                  <a:srgbClr val="002060"/>
                </a:solidFill>
              </a:rPr>
              <a:t> при пониженных характеристиках).</a:t>
            </a:r>
            <a:endParaRPr lang="ru-RU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42875" indent="-142875">
              <a:buClr>
                <a:srgbClr val="FF0000"/>
              </a:buClr>
              <a:buFont typeface="Webdings" pitchFamily="18" charset="2"/>
              <a:buChar char=""/>
            </a:pPr>
            <a:endParaRPr lang="ru-RU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42875" indent="-142875">
              <a:buClr>
                <a:srgbClr val="FF0000"/>
              </a:buClr>
              <a:buFont typeface="Webdings" pitchFamily="18" charset="2"/>
              <a:buChar char=""/>
            </a:pPr>
            <a:r>
              <a:rPr lang="ru-RU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Гарантия 3 год для ПЧВ1,2 и ПЧВ3. Ожидаемый срок службы </a:t>
            </a:r>
            <a:r>
              <a:rPr lang="ru-RU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8 лет!</a:t>
            </a:r>
          </a:p>
          <a:p>
            <a:pPr marL="142875" indent="-142875">
              <a:buClr>
                <a:srgbClr val="006464"/>
              </a:buClr>
              <a:buFont typeface="Webdings" pitchFamily="18" charset="2"/>
              <a:buChar char="="/>
            </a:pPr>
            <a:endParaRPr lang="ru-RU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42875" indent="-142875">
              <a:buClr>
                <a:srgbClr val="006464"/>
              </a:buClr>
              <a:buFont typeface="Webdings" pitchFamily="18" charset="2"/>
              <a:buChar char="="/>
            </a:pPr>
            <a:endParaRPr lang="ru-RU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42875" indent="-142875">
              <a:buClr>
                <a:srgbClr val="006464"/>
              </a:buClr>
              <a:buFont typeface="Webdings" pitchFamily="18" charset="2"/>
              <a:buChar char="="/>
            </a:pPr>
            <a:endParaRPr lang="ru-RU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8611" name="Picture 7" descr="DSC_0001-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6256" y="3429000"/>
            <a:ext cx="1903528" cy="284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8" descr="DSC_007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948264" y="1052736"/>
            <a:ext cx="1796355" cy="246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"/>
            <a:ext cx="6769100" cy="105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Надежность</a:t>
            </a:r>
            <a:endParaRPr lang="ru-RU" sz="2800" b="1" kern="0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Заголовок 4"/>
          <p:cNvSpPr txBox="1">
            <a:spLocks/>
          </p:cNvSpPr>
          <p:nvPr/>
        </p:nvSpPr>
        <p:spPr bwMode="auto">
          <a:xfrm>
            <a:off x="250825" y="115888"/>
            <a:ext cx="712946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endParaRPr lang="ru-RU" sz="2000" b="1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9219" name="Прямоугольник 7"/>
          <p:cNvSpPr>
            <a:spLocks noChangeArrowheads="1"/>
          </p:cNvSpPr>
          <p:nvPr/>
        </p:nvSpPr>
        <p:spPr bwMode="auto">
          <a:xfrm>
            <a:off x="142875" y="1089025"/>
            <a:ext cx="493236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  <a:cs typeface="Arial" charset="0"/>
              </a:rPr>
              <a:t> </a:t>
            </a:r>
            <a:r>
              <a:rPr lang="ru-RU" sz="2000" b="1" dirty="0">
                <a:latin typeface="Calibri" pitchFamily="34" charset="0"/>
                <a:cs typeface="Arial" charset="0"/>
              </a:rPr>
              <a:t>Защита двигателя</a:t>
            </a:r>
            <a:r>
              <a:rPr lang="en-US" sz="2000" b="1" dirty="0">
                <a:latin typeface="Calibri" pitchFamily="34" charset="0"/>
                <a:cs typeface="Arial" charset="0"/>
              </a:rPr>
              <a:t>:</a:t>
            </a:r>
            <a:endParaRPr lang="ru-RU" sz="2000" dirty="0">
              <a:latin typeface="Calibri" pitchFamily="34" charset="0"/>
              <a:cs typeface="Arial" charset="0"/>
            </a:endParaRPr>
          </a:p>
          <a:p>
            <a:pPr>
              <a:buClr>
                <a:srgbClr val="FF0000"/>
              </a:buClr>
              <a:buFont typeface="Webdings" pitchFamily="18" charset="2"/>
              <a:buChar char="="/>
            </a:pPr>
            <a:r>
              <a:rPr lang="ru-RU" sz="2000" dirty="0">
                <a:latin typeface="Calibri" pitchFamily="34" charset="0"/>
                <a:cs typeface="Arial" charset="0"/>
              </a:rPr>
              <a:t>Тепловая защита(ETR) / термистор</a:t>
            </a:r>
            <a:r>
              <a:rPr lang="en-US" sz="2000" dirty="0">
                <a:latin typeface="Calibri" pitchFamily="34" charset="0"/>
                <a:cs typeface="Arial" charset="0"/>
              </a:rPr>
              <a:t>.</a:t>
            </a:r>
            <a:endParaRPr lang="ru-RU" sz="2000" dirty="0">
              <a:latin typeface="Calibri" pitchFamily="34" charset="0"/>
              <a:cs typeface="Arial" charset="0"/>
            </a:endParaRPr>
          </a:p>
          <a:p>
            <a:pPr>
              <a:buClr>
                <a:srgbClr val="FF0000"/>
              </a:buClr>
              <a:buFont typeface="Webdings" pitchFamily="18" charset="2"/>
              <a:buChar char="="/>
            </a:pPr>
            <a:r>
              <a:rPr lang="ru-RU" sz="2000" dirty="0">
                <a:latin typeface="Calibri" pitchFamily="34" charset="0"/>
                <a:cs typeface="Arial" charset="0"/>
              </a:rPr>
              <a:t>Перегрузочный ток и момент</a:t>
            </a:r>
            <a:r>
              <a:rPr lang="en-US" sz="2000" dirty="0">
                <a:latin typeface="Calibri" pitchFamily="34" charset="0"/>
                <a:cs typeface="Arial" charset="0"/>
              </a:rPr>
              <a:t>.</a:t>
            </a:r>
            <a:endParaRPr lang="ru-RU" sz="2000" dirty="0">
              <a:latin typeface="Calibri" pitchFamily="34" charset="0"/>
              <a:cs typeface="Arial" charset="0"/>
            </a:endParaRPr>
          </a:p>
          <a:p>
            <a:r>
              <a:rPr lang="ru-RU" sz="2000" dirty="0">
                <a:latin typeface="Calibri" pitchFamily="34" charset="0"/>
                <a:cs typeface="Arial" charset="0"/>
              </a:rPr>
              <a:t> </a:t>
            </a:r>
          </a:p>
          <a:p>
            <a:r>
              <a:rPr lang="ru-RU" sz="2000" b="1" dirty="0">
                <a:latin typeface="Calibri" pitchFamily="34" charset="0"/>
                <a:cs typeface="Arial" charset="0"/>
              </a:rPr>
              <a:t>Защита привода</a:t>
            </a:r>
            <a:r>
              <a:rPr lang="en-US" sz="2000" b="1" dirty="0">
                <a:latin typeface="Calibri" pitchFamily="34" charset="0"/>
                <a:cs typeface="Arial" charset="0"/>
              </a:rPr>
              <a:t>:</a:t>
            </a:r>
            <a:endParaRPr lang="ru-RU" sz="2000" dirty="0">
              <a:latin typeface="Calibri" pitchFamily="34" charset="0"/>
              <a:cs typeface="Arial" charset="0"/>
            </a:endParaRPr>
          </a:p>
          <a:p>
            <a:pPr>
              <a:buClr>
                <a:srgbClr val="FF0000"/>
              </a:buClr>
              <a:buFont typeface="Webdings" pitchFamily="18" charset="2"/>
              <a:buChar char="="/>
            </a:pPr>
            <a:r>
              <a:rPr lang="ru-RU" sz="2000" dirty="0">
                <a:latin typeface="Calibri" pitchFamily="34" charset="0"/>
                <a:cs typeface="Arial" charset="0"/>
              </a:rPr>
              <a:t>Короткое замыкание в двигателе</a:t>
            </a:r>
            <a:r>
              <a:rPr lang="en-US" sz="2000" dirty="0">
                <a:latin typeface="Calibri" pitchFamily="34" charset="0"/>
                <a:cs typeface="Arial" charset="0"/>
              </a:rPr>
              <a:t>.</a:t>
            </a:r>
            <a:endParaRPr lang="ru-RU" sz="2000" dirty="0">
              <a:latin typeface="Calibri" pitchFamily="34" charset="0"/>
              <a:cs typeface="Arial" charset="0"/>
            </a:endParaRPr>
          </a:p>
          <a:p>
            <a:pPr>
              <a:buClr>
                <a:srgbClr val="FF0000"/>
              </a:buClr>
              <a:buFont typeface="Webdings" pitchFamily="18" charset="2"/>
              <a:buChar char="="/>
            </a:pPr>
            <a:r>
              <a:rPr lang="ru-RU" sz="2000" dirty="0">
                <a:latin typeface="Calibri" pitchFamily="34" charset="0"/>
                <a:cs typeface="Arial" charset="0"/>
              </a:rPr>
              <a:t>Замыкание на землю в двигателе</a:t>
            </a:r>
            <a:r>
              <a:rPr lang="en-US" sz="2000" dirty="0">
                <a:latin typeface="Calibri" pitchFamily="34" charset="0"/>
                <a:cs typeface="Arial" charset="0"/>
              </a:rPr>
              <a:t>.</a:t>
            </a:r>
            <a:endParaRPr lang="ru-RU" sz="2000" dirty="0">
              <a:latin typeface="Calibri" pitchFamily="34" charset="0"/>
              <a:cs typeface="Arial" charset="0"/>
            </a:endParaRPr>
          </a:p>
          <a:p>
            <a:pPr>
              <a:buClr>
                <a:srgbClr val="FF0000"/>
              </a:buClr>
              <a:buFont typeface="Webdings" pitchFamily="18" charset="2"/>
              <a:buChar char="="/>
            </a:pPr>
            <a:r>
              <a:rPr lang="ru-RU" sz="2000" dirty="0">
                <a:latin typeface="Calibri" pitchFamily="34" charset="0"/>
                <a:cs typeface="Arial" charset="0"/>
              </a:rPr>
              <a:t>Контроль короткого замыкания входов-выходов</a:t>
            </a:r>
            <a:r>
              <a:rPr lang="en-US" sz="2000" dirty="0">
                <a:latin typeface="Calibri" pitchFamily="34" charset="0"/>
                <a:cs typeface="Arial" charset="0"/>
              </a:rPr>
              <a:t>.</a:t>
            </a:r>
            <a:endParaRPr lang="ru-RU" sz="2000" dirty="0">
              <a:latin typeface="Calibri" pitchFamily="34" charset="0"/>
              <a:cs typeface="Arial" charset="0"/>
            </a:endParaRPr>
          </a:p>
          <a:p>
            <a:pPr>
              <a:buClr>
                <a:srgbClr val="FF0000"/>
              </a:buClr>
              <a:buFont typeface="Webdings" pitchFamily="18" charset="2"/>
              <a:buChar char="="/>
            </a:pPr>
            <a:r>
              <a:rPr lang="ru-RU" sz="2000" dirty="0">
                <a:latin typeface="Calibri" pitchFamily="34" charset="0"/>
                <a:cs typeface="Arial" charset="0"/>
              </a:rPr>
              <a:t>Высокая отказоустойчивость благодаря самодиагностике</a:t>
            </a:r>
            <a:r>
              <a:rPr lang="en-US" sz="2000" dirty="0">
                <a:latin typeface="Calibri" pitchFamily="34" charset="0"/>
                <a:cs typeface="Arial" charset="0"/>
              </a:rPr>
              <a:t>.</a:t>
            </a:r>
            <a:endParaRPr lang="ru-RU" sz="2000" dirty="0">
              <a:latin typeface="Calibri" pitchFamily="34" charset="0"/>
              <a:cs typeface="Arial" charset="0"/>
            </a:endParaRPr>
          </a:p>
          <a:p>
            <a:pPr>
              <a:buClr>
                <a:srgbClr val="FF0000"/>
              </a:buClr>
              <a:buFont typeface="Webdings" pitchFamily="18" charset="2"/>
              <a:buChar char="="/>
            </a:pPr>
            <a:r>
              <a:rPr lang="ru-RU" sz="2000" dirty="0">
                <a:latin typeface="Calibri" pitchFamily="34" charset="0"/>
                <a:cs typeface="Arial" charset="0"/>
              </a:rPr>
              <a:t>Позволяет уменьшить износ и увеличить срок службы оборудования</a:t>
            </a:r>
            <a:r>
              <a:rPr lang="en-US" sz="2000" dirty="0">
                <a:latin typeface="Calibri" pitchFamily="34" charset="0"/>
                <a:cs typeface="Arial" charset="0"/>
              </a:rPr>
              <a:t>.</a:t>
            </a:r>
            <a:endParaRPr lang="ru-RU" sz="2000" dirty="0">
              <a:latin typeface="Calibri" pitchFamily="34" charset="0"/>
              <a:cs typeface="Arial" charset="0"/>
            </a:endParaRPr>
          </a:p>
          <a:p>
            <a:pPr>
              <a:buClr>
                <a:srgbClr val="FF0000"/>
              </a:buClr>
              <a:buFont typeface="Webdings" pitchFamily="18" charset="2"/>
              <a:buChar char="="/>
            </a:pPr>
            <a:r>
              <a:rPr lang="ru-RU" sz="2000" dirty="0" err="1">
                <a:latin typeface="Calibri" pitchFamily="34" charset="0"/>
                <a:cs typeface="Arial" charset="0"/>
              </a:rPr>
              <a:t>Экологичность</a:t>
            </a:r>
            <a:r>
              <a:rPr lang="ru-RU" sz="2000" dirty="0">
                <a:latin typeface="Calibri" pitchFamily="34" charset="0"/>
                <a:cs typeface="Arial" charset="0"/>
              </a:rPr>
              <a:t>, обеспечивающая безопасность окружающей среды</a:t>
            </a:r>
            <a:r>
              <a:rPr lang="en-US" sz="2000" dirty="0">
                <a:latin typeface="Calibri" pitchFamily="34" charset="0"/>
                <a:cs typeface="Arial" charset="0"/>
              </a:rPr>
              <a:t>.</a:t>
            </a:r>
            <a:endParaRPr lang="ru-RU" sz="2000" dirty="0">
              <a:latin typeface="Calibri" pitchFamily="34" charset="0"/>
              <a:cs typeface="Arial" charset="0"/>
            </a:endParaRPr>
          </a:p>
          <a:p>
            <a:pPr>
              <a:buClr>
                <a:srgbClr val="FF0000"/>
              </a:buClr>
              <a:buFont typeface="Webdings" pitchFamily="18" charset="2"/>
              <a:buChar char="="/>
            </a:pPr>
            <a:endParaRPr lang="ru-RU" sz="2000" dirty="0">
              <a:latin typeface="Calibri" pitchFamily="34" charset="0"/>
              <a:cs typeface="Arial" charset="0"/>
            </a:endParaRPr>
          </a:p>
        </p:txBody>
      </p:sp>
      <p:sp>
        <p:nvSpPr>
          <p:cNvPr id="21606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7956376" cy="1196753"/>
          </a:xfrm>
        </p:spPr>
        <p:txBody>
          <a:bodyPr/>
          <a:lstStyle/>
          <a:p>
            <a:pPr algn="l"/>
            <a:r>
              <a:rPr lang="ru-RU" sz="24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Надежность. Полная защита двигателя</a:t>
            </a:r>
            <a:r>
              <a:rPr lang="ru-RU" sz="2400" dirty="0" smtClean="0">
                <a:latin typeface="Arial" charset="0"/>
              </a:rPr>
              <a:t/>
            </a:r>
            <a:br>
              <a:rPr lang="ru-RU" sz="2400" dirty="0" smtClean="0">
                <a:latin typeface="Arial" charset="0"/>
              </a:rPr>
            </a:br>
            <a:endParaRPr lang="ru-RU" sz="2400" dirty="0" smtClean="0">
              <a:latin typeface="Arial" charset="0"/>
            </a:endParaRPr>
          </a:p>
        </p:txBody>
      </p:sp>
      <p:pic>
        <p:nvPicPr>
          <p:cNvPr id="216068" name="Picture 12" descr="1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6800" y="1412875"/>
            <a:ext cx="1281113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69" name="Picture 14" descr="i?id=182932020-11-72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1304925"/>
            <a:ext cx="1741488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071" name="Line 16"/>
          <p:cNvSpPr>
            <a:spLocks noChangeShapeType="1"/>
          </p:cNvSpPr>
          <p:nvPr/>
        </p:nvSpPr>
        <p:spPr bwMode="auto">
          <a:xfrm>
            <a:off x="5219700" y="1341438"/>
            <a:ext cx="3565525" cy="1908175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6072" name="Line 17"/>
          <p:cNvSpPr>
            <a:spLocks noChangeShapeType="1"/>
          </p:cNvSpPr>
          <p:nvPr/>
        </p:nvSpPr>
        <p:spPr bwMode="auto">
          <a:xfrm rot="7200000">
            <a:off x="5291138" y="1196975"/>
            <a:ext cx="3565525" cy="1908175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6073" name="Rectangle 18"/>
          <p:cNvSpPr>
            <a:spLocks noChangeArrowheads="1"/>
          </p:cNvSpPr>
          <p:nvPr/>
        </p:nvSpPr>
        <p:spPr bwMode="auto">
          <a:xfrm>
            <a:off x="179388" y="5949950"/>
            <a:ext cx="8761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Webdings" pitchFamily="18" charset="2"/>
              <a:buNone/>
            </a:pPr>
            <a:r>
              <a:rPr lang="ru-RU">
                <a:solidFill>
                  <a:schemeClr val="accent2"/>
                </a:solidFill>
              </a:rPr>
              <a:t>Нет необходимости в дополнительных устройствах защиты двигателя (тепловое реле, устройства защиты двигателя и т.п.)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3165607"/>
            <a:ext cx="2083238" cy="26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083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dvAuto="50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63751F-4E84-4889-AA02-FEDDF98C72BE}" type="slidenum">
              <a:rPr lang="ru-RU">
                <a:solidFill>
                  <a:srgbClr val="FFFFFF"/>
                </a:solidFill>
              </a:rPr>
              <a:pPr/>
              <a:t>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"/>
            <a:ext cx="6769100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Векторное управление</a:t>
            </a:r>
            <a:endParaRPr lang="ru-RU" sz="2800" b="1" kern="0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500430" y="1571612"/>
            <a:ext cx="5286380" cy="43577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57188" indent="-357188" algn="just" fontAlgn="base">
              <a:spcBef>
                <a:spcPct val="0"/>
              </a:spcBef>
              <a:spcAft>
                <a:spcPct val="30000"/>
              </a:spcAft>
              <a:buClr>
                <a:srgbClr val="FF0000"/>
              </a:buClr>
              <a:defRPr/>
            </a:pPr>
            <a:endParaRPr lang="ru-RU" sz="2000" kern="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7188" indent="-357188" algn="just" fontAlgn="base">
              <a:spcBef>
                <a:spcPct val="0"/>
              </a:spcBef>
              <a:spcAft>
                <a:spcPct val="3000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ru-RU" sz="2000" kern="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Высокая точность регулирования.</a:t>
            </a:r>
          </a:p>
          <a:p>
            <a:pPr marL="357188" indent="-357188" algn="just" fontAlgn="base">
              <a:spcBef>
                <a:spcPct val="0"/>
              </a:spcBef>
              <a:spcAft>
                <a:spcPct val="3000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endParaRPr lang="ru-RU" sz="2000" kern="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7188" indent="-357188" algn="just" fontAlgn="base">
              <a:spcBef>
                <a:spcPct val="0"/>
              </a:spcBef>
              <a:spcAft>
                <a:spcPct val="3000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ru-RU" sz="2000" kern="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Улучшенная динамика и стабильность.</a:t>
            </a:r>
          </a:p>
          <a:p>
            <a:pPr marL="357188" indent="-357188" algn="just" fontAlgn="base">
              <a:spcBef>
                <a:spcPct val="0"/>
              </a:spcBef>
              <a:spcAft>
                <a:spcPct val="30000"/>
              </a:spcAft>
              <a:buClr>
                <a:srgbClr val="FF0000"/>
              </a:buClr>
              <a:buFont typeface="Webdings" pitchFamily="18" charset="2"/>
              <a:buNone/>
              <a:defRPr/>
            </a:pPr>
            <a:endParaRPr lang="ru-RU" sz="2000" kern="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7188" indent="-357188" algn="just" fontAlgn="base">
              <a:spcBef>
                <a:spcPct val="0"/>
              </a:spcBef>
              <a:spcAft>
                <a:spcPct val="3000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ru-RU" sz="2000" kern="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Постоянный момент на низких и высоких оборотах.</a:t>
            </a:r>
          </a:p>
          <a:p>
            <a:pPr marL="357188" indent="-357188" algn="just" fontAlgn="base">
              <a:spcBef>
                <a:spcPct val="0"/>
              </a:spcBef>
              <a:spcAft>
                <a:spcPct val="30000"/>
              </a:spcAft>
              <a:buClr>
                <a:srgbClr val="FF0000"/>
              </a:buClr>
              <a:buFont typeface="Webdings" pitchFamily="18" charset="2"/>
              <a:buNone/>
              <a:defRPr/>
            </a:pPr>
            <a:endParaRPr lang="ru-RU" sz="2400" kern="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0" name="Picture 2" descr="http://www.owen.ru/uploads/vektornoe_upravleni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1643050"/>
            <a:ext cx="3133740" cy="39869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Заголовок 4"/>
          <p:cNvSpPr txBox="1">
            <a:spLocks/>
          </p:cNvSpPr>
          <p:nvPr/>
        </p:nvSpPr>
        <p:spPr bwMode="auto">
          <a:xfrm>
            <a:off x="0" y="79375"/>
            <a:ext cx="77406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28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АДАПТАЦИЯ </a:t>
            </a:r>
            <a:r>
              <a:rPr lang="ru-RU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К ДВИГАТЕЛЮ</a:t>
            </a:r>
          </a:p>
        </p:txBody>
      </p:sp>
      <p:sp>
        <p:nvSpPr>
          <p:cNvPr id="100355" name="Прямоугольник 7"/>
          <p:cNvSpPr>
            <a:spLocks noChangeArrowheads="1"/>
          </p:cNvSpPr>
          <p:nvPr/>
        </p:nvSpPr>
        <p:spPr bwMode="auto">
          <a:xfrm>
            <a:off x="179388" y="2133600"/>
            <a:ext cx="3960812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  <a:cs typeface="Arial" charset="0"/>
              </a:rPr>
              <a:t>Адаптация </a:t>
            </a:r>
            <a:r>
              <a:rPr lang="ru-RU" sz="2400" b="1">
                <a:solidFill>
                  <a:schemeClr val="accent2"/>
                </a:solidFill>
                <a:latin typeface="Calibri" pitchFamily="34" charset="0"/>
                <a:cs typeface="Arial" charset="0"/>
              </a:rPr>
              <a:t>без</a:t>
            </a:r>
            <a:r>
              <a:rPr lang="ru-RU" sz="2400">
                <a:latin typeface="Calibri" pitchFamily="34" charset="0"/>
                <a:cs typeface="Arial" charset="0"/>
              </a:rPr>
              <a:t> вращения вала двигателя.</a:t>
            </a:r>
          </a:p>
          <a:p>
            <a:endParaRPr lang="ru-RU" sz="2400">
              <a:latin typeface="Calibri" pitchFamily="34" charset="0"/>
              <a:cs typeface="Arial" charset="0"/>
            </a:endParaRPr>
          </a:p>
          <a:p>
            <a:r>
              <a:rPr lang="ru-RU" sz="2000">
                <a:latin typeface="Calibri" pitchFamily="34" charset="0"/>
                <a:cs typeface="Arial" charset="0"/>
              </a:rPr>
              <a:t>Актуальные параметры двигателя для:</a:t>
            </a:r>
          </a:p>
          <a:p>
            <a:endParaRPr lang="ru-RU" sz="2000">
              <a:latin typeface="Calibri" pitchFamily="34" charset="0"/>
              <a:cs typeface="Arial" charset="0"/>
            </a:endParaRPr>
          </a:p>
          <a:p>
            <a:pPr>
              <a:buClr>
                <a:srgbClr val="006464"/>
              </a:buClr>
              <a:buFont typeface="Webdings" pitchFamily="18" charset="2"/>
              <a:buChar char="="/>
            </a:pPr>
            <a:r>
              <a:rPr lang="ru-RU" sz="2000">
                <a:latin typeface="Calibri" pitchFamily="34" charset="0"/>
                <a:cs typeface="Arial" charset="0"/>
              </a:rPr>
              <a:t>Бессенсорного векторного управления двигателя;</a:t>
            </a:r>
          </a:p>
          <a:p>
            <a:pPr>
              <a:buClr>
                <a:srgbClr val="006464"/>
              </a:buClr>
              <a:buFont typeface="Webdings" pitchFamily="18" charset="2"/>
              <a:buChar char="="/>
            </a:pPr>
            <a:endParaRPr lang="ru-RU" sz="2000">
              <a:latin typeface="Calibri" pitchFamily="34" charset="0"/>
              <a:cs typeface="Arial" charset="0"/>
            </a:endParaRPr>
          </a:p>
          <a:p>
            <a:pPr>
              <a:buClr>
                <a:srgbClr val="006464"/>
              </a:buClr>
              <a:buFont typeface="Webdings" pitchFamily="18" charset="2"/>
              <a:buChar char="="/>
            </a:pPr>
            <a:r>
              <a:rPr lang="ru-RU" sz="2000">
                <a:latin typeface="Calibri" pitchFamily="34" charset="0"/>
                <a:cs typeface="Arial" charset="0"/>
              </a:rPr>
              <a:t>Защиты двигателя по </a:t>
            </a:r>
            <a:r>
              <a:rPr lang="en-US" sz="2000" b="1">
                <a:solidFill>
                  <a:srgbClr val="FF3300"/>
                </a:solidFill>
                <a:cs typeface="Arial" charset="0"/>
              </a:rPr>
              <a:t>ETR.</a:t>
            </a:r>
            <a:endParaRPr lang="ru-RU" sz="2000" b="1">
              <a:solidFill>
                <a:srgbClr val="FF3300"/>
              </a:solidFill>
              <a:cs typeface="Arial" charset="0"/>
            </a:endParaRPr>
          </a:p>
          <a:p>
            <a:pPr>
              <a:buFontTx/>
              <a:buChar char="•"/>
            </a:pPr>
            <a:endParaRPr lang="ru-RU" sz="2000">
              <a:latin typeface="Calibri" pitchFamily="34" charset="0"/>
              <a:cs typeface="Arial" charset="0"/>
            </a:endParaRPr>
          </a:p>
        </p:txBody>
      </p:sp>
      <p:grpSp>
        <p:nvGrpSpPr>
          <p:cNvPr id="227331" name="Group 7"/>
          <p:cNvGrpSpPr>
            <a:grpSpLocks/>
          </p:cNvGrpSpPr>
          <p:nvPr/>
        </p:nvGrpSpPr>
        <p:grpSpPr bwMode="auto">
          <a:xfrm>
            <a:off x="4319588" y="1628775"/>
            <a:ext cx="4271962" cy="3986213"/>
            <a:chOff x="2336" y="754"/>
            <a:chExt cx="3326" cy="2919"/>
          </a:xfrm>
        </p:grpSpPr>
        <p:pic>
          <p:nvPicPr>
            <p:cNvPr id="227332" name="Рисунок 1"/>
            <p:cNvPicPr>
              <a:picLocks noChangeAspect="1"/>
            </p:cNvPicPr>
            <p:nvPr/>
          </p:nvPicPr>
          <p:blipFill>
            <a:blip r:embed="rId3"/>
            <a:srcRect r="34895"/>
            <a:stretch>
              <a:fillRect/>
            </a:stretch>
          </p:blipFill>
          <p:spPr bwMode="auto">
            <a:xfrm>
              <a:off x="2336" y="822"/>
              <a:ext cx="2084" cy="2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7333" name="Picture 5" descr="DSC_0016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32" y="754"/>
              <a:ext cx="1330" cy="1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032258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build="p" advAuto="50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850188" cy="1143000"/>
          </a:xfrm>
        </p:spPr>
        <p:txBody>
          <a:bodyPr/>
          <a:lstStyle/>
          <a:p>
            <a:pPr algn="l"/>
            <a:r>
              <a:rPr lang="ru-RU" sz="2800" kern="12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ПИ - регулирование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5900" y="2060575"/>
            <a:ext cx="5003800" cy="41767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400" dirty="0" smtClean="0"/>
              <a:t>Встроенный ПИ-регулятор;</a:t>
            </a:r>
          </a:p>
          <a:p>
            <a:pPr>
              <a:lnSpc>
                <a:spcPct val="80000"/>
              </a:lnSpc>
            </a:pPr>
            <a:endParaRPr lang="ru-RU" sz="2400" dirty="0" smtClean="0"/>
          </a:p>
          <a:p>
            <a:pPr>
              <a:lnSpc>
                <a:spcPct val="80000"/>
              </a:lnSpc>
            </a:pPr>
            <a:r>
              <a:rPr lang="ru-RU" sz="2400" dirty="0" smtClean="0"/>
              <a:t>Замкнутый и разомкнутый контур процесса;</a:t>
            </a:r>
          </a:p>
          <a:p>
            <a:pPr>
              <a:lnSpc>
                <a:spcPct val="80000"/>
              </a:lnSpc>
            </a:pPr>
            <a:endParaRPr lang="ru-RU" sz="2400" dirty="0" smtClean="0"/>
          </a:p>
          <a:p>
            <a:pPr>
              <a:lnSpc>
                <a:spcPct val="80000"/>
              </a:lnSpc>
            </a:pPr>
            <a:r>
              <a:rPr lang="ru-RU" sz="2400" dirty="0" smtClean="0"/>
              <a:t>Управление по сигналам от аналоговых входов;</a:t>
            </a:r>
          </a:p>
          <a:p>
            <a:pPr>
              <a:lnSpc>
                <a:spcPct val="80000"/>
              </a:lnSpc>
            </a:pPr>
            <a:endParaRPr lang="ru-RU" sz="2400" dirty="0" smtClean="0"/>
          </a:p>
          <a:p>
            <a:pPr>
              <a:lnSpc>
                <a:spcPct val="80000"/>
              </a:lnSpc>
            </a:pPr>
            <a:r>
              <a:rPr lang="ru-RU" sz="2400" dirty="0" smtClean="0"/>
              <a:t>Обеспечение безаварийного режима работы.</a:t>
            </a: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8444"/>
          <a:stretch>
            <a:fillRect/>
          </a:stretch>
        </p:blipFill>
        <p:spPr bwMode="auto">
          <a:xfrm>
            <a:off x="5795963" y="5157788"/>
            <a:ext cx="287972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5" descr="Картинка 18 из 2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952625"/>
            <a:ext cx="45720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069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Заголовок 4"/>
          <p:cNvSpPr txBox="1">
            <a:spLocks/>
          </p:cNvSpPr>
          <p:nvPr/>
        </p:nvSpPr>
        <p:spPr bwMode="auto">
          <a:xfrm>
            <a:off x="0" y="79375"/>
            <a:ext cx="80645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26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Встроенный </a:t>
            </a:r>
            <a:r>
              <a:rPr lang="ru-RU" sz="2600" b="1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ПЛК для простых задач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04270" y="1268760"/>
            <a:ext cx="4968875" cy="507831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b="1" dirty="0">
                <a:cs typeface="Arial" charset="0"/>
              </a:rPr>
              <a:t> Не нужен дополнительный внешний контроллер для простых задач.</a:t>
            </a: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endParaRPr lang="ru-RU" b="1" dirty="0">
              <a:cs typeface="Arial" charset="0"/>
            </a:endParaRP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b="1" dirty="0">
                <a:cs typeface="Arial" charset="0"/>
              </a:rPr>
              <a:t>Логическая обработка сигналов.</a:t>
            </a: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endParaRPr lang="ru-RU" b="1" dirty="0">
              <a:cs typeface="Arial" charset="0"/>
            </a:endParaRP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b="1" dirty="0">
                <a:cs typeface="Arial" charset="0"/>
              </a:rPr>
              <a:t>До 20 циклов «шаг-переход».</a:t>
            </a: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endParaRPr lang="ru-RU" b="1" dirty="0">
              <a:cs typeface="Arial" charset="0"/>
            </a:endParaRP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b="1" dirty="0"/>
              <a:t>Условия и переходы.</a:t>
            </a: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endParaRPr lang="ru-RU" b="1" dirty="0"/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b="1" dirty="0"/>
              <a:t>Различные условия компараторов.</a:t>
            </a: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endParaRPr lang="ru-RU" b="1" dirty="0"/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b="1" dirty="0"/>
              <a:t>Временные задержки.</a:t>
            </a: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endParaRPr lang="ru-RU" b="1" dirty="0"/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b="1" dirty="0"/>
              <a:t>Связь с входами/выходами ПЧВ</a:t>
            </a:r>
            <a:r>
              <a:rPr lang="ru-RU" b="1" dirty="0" smtClean="0"/>
              <a:t>.</a:t>
            </a: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endParaRPr lang="ru-RU" b="1" dirty="0"/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b="1" dirty="0" smtClean="0"/>
              <a:t>Удобная настройка из быстрого меню конфигуратора.</a:t>
            </a:r>
            <a:endParaRPr lang="ru-RU" b="1" dirty="0"/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endParaRPr lang="ru-RU" b="1" dirty="0">
              <a:cs typeface="Arial" charset="0"/>
            </a:endParaRPr>
          </a:p>
        </p:txBody>
      </p:sp>
      <p:grpSp>
        <p:nvGrpSpPr>
          <p:cNvPr id="230403" name="Group 7"/>
          <p:cNvGrpSpPr>
            <a:grpSpLocks/>
          </p:cNvGrpSpPr>
          <p:nvPr/>
        </p:nvGrpSpPr>
        <p:grpSpPr bwMode="auto">
          <a:xfrm>
            <a:off x="5652120" y="597046"/>
            <a:ext cx="2625725" cy="2890072"/>
            <a:chOff x="0" y="1185"/>
            <a:chExt cx="3076" cy="2989"/>
          </a:xfrm>
        </p:grpSpPr>
        <p:pic>
          <p:nvPicPr>
            <p:cNvPr id="230405" name="Рисунок 1"/>
            <p:cNvPicPr>
              <a:picLocks noChangeAspect="1"/>
            </p:cNvPicPr>
            <p:nvPr/>
          </p:nvPicPr>
          <p:blipFill>
            <a:blip r:embed="rId3"/>
            <a:srcRect r="42581"/>
            <a:stretch>
              <a:fillRect/>
            </a:stretch>
          </p:blipFill>
          <p:spPr bwMode="auto">
            <a:xfrm>
              <a:off x="0" y="1185"/>
              <a:ext cx="1927" cy="2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0406" name="Picture 5" descr="DSC_0016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46" y="1185"/>
              <a:ext cx="1330" cy="1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657" y="3500438"/>
            <a:ext cx="3785459" cy="2736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152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5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75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57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57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757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757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7578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7578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0" grpId="0" build="p" advAuto="100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769100" cy="836613"/>
          </a:xfrm>
        </p:spPr>
        <p:txBody>
          <a:bodyPr/>
          <a:lstStyle/>
          <a:p>
            <a:r>
              <a:rPr lang="ru-RU" sz="2800" kern="12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Спящий</a:t>
            </a:r>
            <a:r>
              <a:rPr lang="ru-RU" sz="2800" dirty="0" smtClean="0">
                <a:latin typeface="Arial" charset="0"/>
              </a:rPr>
              <a:t> </a:t>
            </a:r>
            <a:r>
              <a:rPr lang="ru-RU" sz="2800" kern="12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режим</a:t>
            </a:r>
            <a:r>
              <a:rPr lang="ru-RU" sz="2800" dirty="0" smtClean="0">
                <a:latin typeface="Arial" charset="0"/>
              </a:rPr>
              <a:t> 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67400" y="1628775"/>
            <a:ext cx="3025775" cy="48244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000" dirty="0" smtClean="0"/>
              <a:t>Экономичное управление насосами при малом водозаборе (ПНС).</a:t>
            </a:r>
          </a:p>
          <a:p>
            <a:pPr>
              <a:lnSpc>
                <a:spcPct val="90000"/>
              </a:lnSpc>
            </a:pPr>
            <a:endParaRPr lang="ru-RU" sz="2000" dirty="0" smtClean="0"/>
          </a:p>
          <a:p>
            <a:pPr>
              <a:lnSpc>
                <a:spcPct val="90000"/>
              </a:lnSpc>
            </a:pPr>
            <a:r>
              <a:rPr lang="ru-RU" sz="2100" dirty="0" smtClean="0">
                <a:solidFill>
                  <a:srgbClr val="000000"/>
                </a:solidFill>
              </a:rPr>
              <a:t>слишком холодная вода в градирнях (ТЭС); </a:t>
            </a:r>
          </a:p>
          <a:p>
            <a:pPr>
              <a:lnSpc>
                <a:spcPct val="90000"/>
              </a:lnSpc>
            </a:pPr>
            <a:endParaRPr lang="ru-RU" sz="22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2100" dirty="0" smtClean="0">
                <a:solidFill>
                  <a:srgbClr val="000000"/>
                </a:solidFill>
              </a:rPr>
              <a:t>избыточное давление воздуха в здании (приточно- вытяжная вентиляция).</a:t>
            </a:r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11" r="3780" b="7594"/>
          <a:stretch>
            <a:fillRect/>
          </a:stretch>
        </p:blipFill>
        <p:spPr bwMode="auto">
          <a:xfrm>
            <a:off x="0" y="1412875"/>
            <a:ext cx="5795963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269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850188" cy="735013"/>
          </a:xfrm>
        </p:spPr>
        <p:txBody>
          <a:bodyPr/>
          <a:lstStyle/>
          <a:p>
            <a:pPr algn="l"/>
            <a:r>
              <a:rPr lang="ru-RU" sz="2800" kern="12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</a:t>
            </a:r>
            <a:r>
              <a:rPr lang="ru-RU" sz="2800" kern="120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ожарный </a:t>
            </a:r>
            <a:r>
              <a:rPr lang="ru-RU" sz="2800" kern="12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режим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76363"/>
            <a:ext cx="8785225" cy="48244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800" smtClean="0"/>
              <a:t>Включение по сигналу с дискретного входа.</a:t>
            </a:r>
          </a:p>
          <a:p>
            <a:pPr>
              <a:lnSpc>
                <a:spcPct val="80000"/>
              </a:lnSpc>
            </a:pPr>
            <a:endParaRPr lang="ru-RU" sz="1800" smtClean="0"/>
          </a:p>
          <a:p>
            <a:pPr>
              <a:lnSpc>
                <a:spcPct val="80000"/>
              </a:lnSpc>
            </a:pPr>
            <a:r>
              <a:rPr lang="ru-RU" sz="1800" smtClean="0"/>
              <a:t>5 вариантов работы: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1800" smtClean="0"/>
              <a:t>Отключение;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1800" smtClean="0"/>
              <a:t>Останов;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1800" smtClean="0"/>
              <a:t>Пуск;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1800" smtClean="0"/>
              <a:t>Реверс;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1800" smtClean="0"/>
              <a:t>Разрешение запуска.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endParaRPr lang="ru-RU" sz="1800" smtClean="0"/>
          </a:p>
          <a:p>
            <a:pPr>
              <a:lnSpc>
                <a:spcPct val="80000"/>
              </a:lnSpc>
            </a:pPr>
            <a:r>
              <a:rPr lang="ru-RU" sz="1800" smtClean="0"/>
              <a:t>Работа только по предустановленному </a:t>
            </a:r>
            <a:endParaRPr lang="en-US" sz="1800" smtClean="0"/>
          </a:p>
          <a:p>
            <a:pPr>
              <a:lnSpc>
                <a:spcPct val="80000"/>
              </a:lnSpc>
              <a:buFont typeface="Webdings" pitchFamily="18" charset="2"/>
              <a:buNone/>
            </a:pPr>
            <a:r>
              <a:rPr lang="ru-RU" sz="1800" smtClean="0"/>
              <a:t>значению;</a:t>
            </a:r>
          </a:p>
          <a:p>
            <a:pPr>
              <a:lnSpc>
                <a:spcPct val="80000"/>
              </a:lnSpc>
            </a:pPr>
            <a:endParaRPr lang="ru-RU" sz="1800" smtClean="0"/>
          </a:p>
          <a:p>
            <a:pPr>
              <a:lnSpc>
                <a:spcPct val="80000"/>
              </a:lnSpc>
            </a:pPr>
            <a:r>
              <a:rPr lang="ru-RU" sz="1800" smtClean="0"/>
              <a:t>Разомкнутый контур управления;</a:t>
            </a:r>
          </a:p>
          <a:p>
            <a:pPr>
              <a:lnSpc>
                <a:spcPct val="80000"/>
              </a:lnSpc>
            </a:pPr>
            <a:endParaRPr lang="ru-RU" sz="1800" smtClean="0"/>
          </a:p>
          <a:p>
            <a:pPr>
              <a:lnSpc>
                <a:spcPct val="80000"/>
              </a:lnSpc>
            </a:pPr>
            <a:r>
              <a:rPr lang="ru-RU" sz="1800" b="1" u="sng" smtClean="0"/>
              <a:t>Игнорирует </a:t>
            </a:r>
            <a:r>
              <a:rPr lang="ru-RU" sz="1800" b="1" u="sng" smtClean="0">
                <a:solidFill>
                  <a:schemeClr val="accent2"/>
                </a:solidFill>
              </a:rPr>
              <a:t>ВСЕ</a:t>
            </a:r>
            <a:r>
              <a:rPr lang="ru-RU" sz="1800" b="1" u="sng" smtClean="0"/>
              <a:t> аварии.</a:t>
            </a:r>
          </a:p>
        </p:txBody>
      </p:sp>
      <p:pic>
        <p:nvPicPr>
          <p:cNvPr id="91140" name="Picture 4" descr="DSC_00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2205038"/>
            <a:ext cx="2336800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3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9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91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911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911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911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911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850188" cy="836613"/>
          </a:xfrm>
        </p:spPr>
        <p:txBody>
          <a:bodyPr/>
          <a:lstStyle/>
          <a:p>
            <a:pPr algn="l"/>
            <a:r>
              <a:rPr lang="ru-RU" sz="2800" kern="12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Специальные функции </a:t>
            </a:r>
            <a:r>
              <a:rPr lang="ru-RU" sz="2800" kern="120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ПЧВ3</a:t>
            </a:r>
            <a:endParaRPr lang="ru-RU" sz="2800" kern="1200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30832" y="908720"/>
            <a:ext cx="5034880" cy="395763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2000" dirty="0" smtClean="0"/>
          </a:p>
          <a:p>
            <a:pPr>
              <a:lnSpc>
                <a:spcPct val="80000"/>
              </a:lnSpc>
            </a:pPr>
            <a:endParaRPr lang="ru-RU" sz="2000" dirty="0" smtClean="0"/>
          </a:p>
          <a:p>
            <a:pPr>
              <a:lnSpc>
                <a:spcPct val="80000"/>
              </a:lnSpc>
            </a:pPr>
            <a:r>
              <a:rPr lang="ru-RU" sz="2000" dirty="0" smtClean="0"/>
              <a:t>Контроль резонанса.   </a:t>
            </a:r>
          </a:p>
          <a:p>
            <a:pPr>
              <a:lnSpc>
                <a:spcPct val="80000"/>
              </a:lnSpc>
            </a:pPr>
            <a:endParaRPr lang="ru-RU" sz="2000" dirty="0" smtClean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sz="2000" dirty="0" smtClean="0"/>
              <a:t>3 отрезка пропускания резонансных частот.  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sz="2000" dirty="0" smtClean="0"/>
              <a:t>Полуавтоматический поиск резонансных частот.</a:t>
            </a:r>
          </a:p>
          <a:p>
            <a:pPr>
              <a:lnSpc>
                <a:spcPct val="80000"/>
              </a:lnSpc>
            </a:pPr>
            <a:endParaRPr lang="ru-RU" sz="2000" dirty="0" smtClean="0"/>
          </a:p>
          <a:p>
            <a:pPr>
              <a:lnSpc>
                <a:spcPct val="80000"/>
              </a:lnSpc>
            </a:pPr>
            <a:r>
              <a:rPr lang="ru-RU" sz="2000" dirty="0" err="1" smtClean="0"/>
              <a:t>Автоподхват</a:t>
            </a:r>
            <a:r>
              <a:rPr lang="ru-RU" sz="2000" dirty="0" smtClean="0"/>
              <a:t> частоты. </a:t>
            </a:r>
          </a:p>
          <a:p>
            <a:pPr>
              <a:lnSpc>
                <a:spcPct val="80000"/>
              </a:lnSpc>
            </a:pPr>
            <a:endParaRPr lang="ru-RU" sz="20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sz="2000" dirty="0" smtClean="0"/>
              <a:t>Возобновление работы при провалах напряжения.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sz="2000" dirty="0" smtClean="0"/>
              <a:t>Запуск вентилятора при вращении встречным ветром.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v"/>
            </a:pPr>
            <a:endParaRPr lang="ru-RU" sz="2000" dirty="0"/>
          </a:p>
          <a:p>
            <a:pPr>
              <a:lnSpc>
                <a:spcPct val="80000"/>
              </a:lnSpc>
            </a:pPr>
            <a:r>
              <a:rPr lang="ru-RU" sz="2000" dirty="0"/>
              <a:t>2 набора параметров в каждом </a:t>
            </a:r>
            <a:r>
              <a:rPr lang="ru-RU" sz="2000" dirty="0" smtClean="0"/>
              <a:t>ПЧВ.</a:t>
            </a:r>
            <a:endParaRPr lang="ru-RU" sz="2000" dirty="0"/>
          </a:p>
          <a:p>
            <a:pPr>
              <a:lnSpc>
                <a:spcPct val="80000"/>
              </a:lnSpc>
            </a:pPr>
            <a:endParaRPr lang="ru-RU" sz="2000" b="1" dirty="0" smtClean="0"/>
          </a:p>
          <a:p>
            <a:pPr>
              <a:lnSpc>
                <a:spcPct val="80000"/>
              </a:lnSpc>
            </a:pPr>
            <a:endParaRPr lang="ru-RU" sz="2000" dirty="0" smtClean="0"/>
          </a:p>
        </p:txBody>
      </p:sp>
      <p:grpSp>
        <p:nvGrpSpPr>
          <p:cNvPr id="258051" name="Group 9"/>
          <p:cNvGrpSpPr>
            <a:grpSpLocks/>
          </p:cNvGrpSpPr>
          <p:nvPr/>
        </p:nvGrpSpPr>
        <p:grpSpPr bwMode="auto">
          <a:xfrm>
            <a:off x="4913759" y="1556792"/>
            <a:ext cx="4189412" cy="4299552"/>
            <a:chOff x="2817" y="1162"/>
            <a:chExt cx="2843" cy="2888"/>
          </a:xfrm>
        </p:grpSpPr>
        <p:pic>
          <p:nvPicPr>
            <p:cNvPr id="258052" name="Рисунок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21" y="1253"/>
              <a:ext cx="2639" cy="2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8053" name="Picture 5" descr="DSC_0016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180000">
              <a:off x="2817" y="1162"/>
              <a:ext cx="1012" cy="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88651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52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52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52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52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семинара: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5" y="1700808"/>
            <a:ext cx="6264696" cy="417671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000" dirty="0"/>
              <a:t>Технические характеристики и функциональные </a:t>
            </a:r>
            <a:r>
              <a:rPr lang="ru-RU" sz="2000" dirty="0" smtClean="0"/>
              <a:t>возможности. 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/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Опции </a:t>
            </a:r>
            <a:r>
              <a:rPr lang="ru-RU" sz="2000" dirty="0"/>
              <a:t>и аксессуары для частотных </a:t>
            </a:r>
            <a:r>
              <a:rPr lang="ru-RU" sz="2000" dirty="0" smtClean="0"/>
              <a:t>преобразователей. 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/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Типовые </a:t>
            </a:r>
            <a:r>
              <a:rPr lang="ru-RU" sz="2000" dirty="0"/>
              <a:t>конфигурации и работа с программным </a:t>
            </a:r>
            <a:r>
              <a:rPr lang="ru-RU" sz="2000" dirty="0" smtClean="0"/>
              <a:t>обеспечением.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/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Возможные </a:t>
            </a:r>
            <a:r>
              <a:rPr lang="ru-RU" sz="2000" dirty="0"/>
              <a:t>применения и подбор ПЧВ3 </a:t>
            </a:r>
            <a:r>
              <a:rPr lang="ru-RU" sz="2000" dirty="0" smtClean="0"/>
              <a:t>IP54.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/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Увеличение </a:t>
            </a:r>
            <a:r>
              <a:rPr lang="ru-RU" sz="2000" dirty="0"/>
              <a:t>длины чека при продаже </a:t>
            </a:r>
            <a:r>
              <a:rPr lang="ru-RU" sz="2000" dirty="0" smtClean="0"/>
              <a:t>ПЧВ.</a:t>
            </a:r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29235F-8734-411D-908D-DD600DBF66CD}" type="slidenum">
              <a:rPr lang="ru-RU" smtClean="0">
                <a:solidFill>
                  <a:srgbClr val="FFFFFF"/>
                </a:solidFill>
              </a:rPr>
              <a:pPr/>
              <a:t>2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068960"/>
            <a:ext cx="2689225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082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850188" cy="836613"/>
          </a:xfrm>
        </p:spPr>
        <p:txBody>
          <a:bodyPr/>
          <a:lstStyle/>
          <a:p>
            <a:pPr algn="l"/>
            <a:r>
              <a:rPr lang="ru-RU" sz="2800" kern="12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Удаленное</a:t>
            </a:r>
            <a:r>
              <a:rPr lang="ru-RU" sz="2800" dirty="0" smtClean="0">
                <a:latin typeface="Arial" charset="0"/>
              </a:rPr>
              <a:t> </a:t>
            </a:r>
            <a:r>
              <a:rPr lang="ru-RU" sz="2800" kern="12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управление по </a:t>
            </a:r>
            <a:r>
              <a:rPr lang="en-US" sz="2800" kern="12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RS-485</a:t>
            </a:r>
            <a:r>
              <a:rPr lang="ru-RU" sz="2800" kern="12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82947" name="Rectangle 3"/>
          <p:cNvSpPr>
            <a:spLocks noGrp="1"/>
          </p:cNvSpPr>
          <p:nvPr>
            <p:ph type="body" idx="4294967295"/>
          </p:nvPr>
        </p:nvSpPr>
        <p:spPr>
          <a:xfrm>
            <a:off x="0" y="1304925"/>
            <a:ext cx="5688013" cy="4176713"/>
          </a:xfrm>
        </p:spPr>
        <p:txBody>
          <a:bodyPr/>
          <a:lstStyle/>
          <a:p>
            <a:pPr>
              <a:lnSpc>
                <a:spcPct val="80000"/>
              </a:lnSpc>
              <a:buClr>
                <a:srgbClr val="006464"/>
              </a:buClr>
            </a:pPr>
            <a:r>
              <a:rPr lang="ru-RU" sz="1800" smtClean="0"/>
              <a:t>Гальванически изолированный интерфейс;</a:t>
            </a:r>
          </a:p>
          <a:p>
            <a:pPr>
              <a:lnSpc>
                <a:spcPct val="80000"/>
              </a:lnSpc>
              <a:buClr>
                <a:srgbClr val="006464"/>
              </a:buClr>
            </a:pPr>
            <a:endParaRPr lang="ru-RU" sz="1800" smtClean="0"/>
          </a:p>
          <a:p>
            <a:pPr>
              <a:lnSpc>
                <a:spcPct val="80000"/>
              </a:lnSpc>
              <a:buClr>
                <a:srgbClr val="006464"/>
              </a:buClr>
            </a:pPr>
            <a:r>
              <a:rPr lang="ru-RU" sz="1800" smtClean="0"/>
              <a:t>Протокол </a:t>
            </a:r>
            <a:r>
              <a:rPr lang="en-US" sz="1800" b="1" i="1" smtClean="0">
                <a:solidFill>
                  <a:srgbClr val="CC0000"/>
                </a:solidFill>
              </a:rPr>
              <a:t>ModbusRTU</a:t>
            </a:r>
            <a:r>
              <a:rPr lang="ru-RU" sz="1800" smtClean="0"/>
              <a:t>;</a:t>
            </a:r>
            <a:endParaRPr lang="en-US" sz="1800" smtClean="0"/>
          </a:p>
          <a:p>
            <a:pPr>
              <a:lnSpc>
                <a:spcPct val="80000"/>
              </a:lnSpc>
              <a:buClr>
                <a:srgbClr val="006464"/>
              </a:buClr>
            </a:pPr>
            <a:endParaRPr lang="en-US" sz="1800" smtClean="0"/>
          </a:p>
          <a:p>
            <a:pPr>
              <a:lnSpc>
                <a:spcPct val="80000"/>
              </a:lnSpc>
              <a:buClr>
                <a:srgbClr val="006464"/>
              </a:buClr>
            </a:pPr>
            <a:r>
              <a:rPr lang="ru-RU" sz="1800" smtClean="0"/>
              <a:t>Удаленное управление приводом с помощью </a:t>
            </a:r>
            <a:r>
              <a:rPr lang="ru-RU" sz="1800" b="1" i="1" smtClean="0">
                <a:solidFill>
                  <a:srgbClr val="CC0000"/>
                </a:solidFill>
              </a:rPr>
              <a:t>командного слова</a:t>
            </a:r>
            <a:r>
              <a:rPr lang="ru-RU" sz="1800" smtClean="0"/>
              <a:t>;</a:t>
            </a:r>
          </a:p>
          <a:p>
            <a:pPr>
              <a:lnSpc>
                <a:spcPct val="80000"/>
              </a:lnSpc>
              <a:buClr>
                <a:srgbClr val="006464"/>
              </a:buClr>
            </a:pPr>
            <a:endParaRPr lang="ru-RU" sz="1800" smtClean="0"/>
          </a:p>
          <a:p>
            <a:pPr>
              <a:lnSpc>
                <a:spcPct val="80000"/>
              </a:lnSpc>
              <a:buClr>
                <a:srgbClr val="006464"/>
              </a:buClr>
            </a:pPr>
            <a:r>
              <a:rPr lang="ru-RU" sz="1800" smtClean="0"/>
              <a:t>Удаленное изменение уставок и конфигурации управления;</a:t>
            </a:r>
            <a:endParaRPr lang="en-US" sz="1800" smtClean="0"/>
          </a:p>
          <a:p>
            <a:pPr>
              <a:lnSpc>
                <a:spcPct val="80000"/>
              </a:lnSpc>
              <a:buClr>
                <a:srgbClr val="006464"/>
              </a:buClr>
            </a:pPr>
            <a:endParaRPr lang="en-US" sz="1800" smtClean="0"/>
          </a:p>
          <a:p>
            <a:pPr>
              <a:lnSpc>
                <a:spcPct val="80000"/>
              </a:lnSpc>
              <a:buClr>
                <a:srgbClr val="006464"/>
              </a:buClr>
            </a:pPr>
            <a:r>
              <a:rPr lang="ru-RU" sz="1800" smtClean="0"/>
              <a:t>Отображение аварий и режимов работы с помощью </a:t>
            </a:r>
            <a:r>
              <a:rPr lang="ru-RU" sz="1800" b="1" i="1" smtClean="0">
                <a:solidFill>
                  <a:srgbClr val="CC0000"/>
                </a:solidFill>
              </a:rPr>
              <a:t>слова состояния</a:t>
            </a:r>
            <a:r>
              <a:rPr lang="ru-RU" sz="1800" smtClean="0"/>
              <a:t>;</a:t>
            </a:r>
          </a:p>
          <a:p>
            <a:pPr eaLnBrk="1" hangingPunct="1">
              <a:buClr>
                <a:srgbClr val="006464"/>
              </a:buClr>
            </a:pPr>
            <a:endParaRPr lang="ru-RU" sz="1800" smtClean="0"/>
          </a:p>
          <a:p>
            <a:pPr eaLnBrk="1" hangingPunct="1">
              <a:buClr>
                <a:srgbClr val="006464"/>
              </a:buClr>
            </a:pPr>
            <a:r>
              <a:rPr lang="ru-RU" sz="1800" smtClean="0"/>
              <a:t>Одновременное управление со входов и по </a:t>
            </a:r>
            <a:r>
              <a:rPr lang="en-US" sz="1800" smtClean="0"/>
              <a:t>RS-485</a:t>
            </a:r>
            <a:r>
              <a:rPr lang="ru-RU" sz="1800" smtClean="0"/>
              <a:t>;</a:t>
            </a:r>
            <a:endParaRPr lang="en-US" sz="1800" smtClean="0"/>
          </a:p>
          <a:p>
            <a:pPr>
              <a:lnSpc>
                <a:spcPct val="80000"/>
              </a:lnSpc>
              <a:buClr>
                <a:srgbClr val="006464"/>
              </a:buClr>
            </a:pPr>
            <a:endParaRPr lang="ru-RU" sz="1800" smtClean="0"/>
          </a:p>
          <a:p>
            <a:pPr>
              <a:lnSpc>
                <a:spcPct val="80000"/>
              </a:lnSpc>
              <a:buClr>
                <a:srgbClr val="006464"/>
              </a:buClr>
            </a:pPr>
            <a:r>
              <a:rPr lang="ru-RU" sz="1800" smtClean="0"/>
              <a:t>Функции защиты привода при </a:t>
            </a:r>
          </a:p>
          <a:p>
            <a:pPr>
              <a:lnSpc>
                <a:spcPct val="80000"/>
              </a:lnSpc>
              <a:buClr>
                <a:srgbClr val="006464"/>
              </a:buClr>
              <a:buFont typeface="Webdings" pitchFamily="18" charset="2"/>
              <a:buNone/>
            </a:pPr>
            <a:r>
              <a:rPr lang="ru-RU" sz="1800" smtClean="0"/>
              <a:t>пропадании связи по</a:t>
            </a:r>
            <a:r>
              <a:rPr lang="en-US" sz="1800" smtClean="0"/>
              <a:t> RS-485.</a:t>
            </a:r>
            <a:endParaRPr lang="ru-RU" sz="1800" smtClean="0"/>
          </a:p>
        </p:txBody>
      </p:sp>
      <p:sp>
        <p:nvSpPr>
          <p:cNvPr id="82949" name="WordArt 5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5795963" y="2097088"/>
            <a:ext cx="15430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PLC</a:t>
            </a:r>
            <a:endParaRPr lang="ru-RU" sz="3600" kern="1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2950" name="WordArt 6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7350125" y="1412875"/>
            <a:ext cx="15430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SCADA</a:t>
            </a:r>
            <a:endParaRPr lang="ru-RU" sz="3600" kern="1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37573" name="Group 13"/>
          <p:cNvGrpSpPr>
            <a:grpSpLocks/>
          </p:cNvGrpSpPr>
          <p:nvPr/>
        </p:nvGrpSpPr>
        <p:grpSpPr bwMode="auto">
          <a:xfrm>
            <a:off x="5003800" y="2816225"/>
            <a:ext cx="3871913" cy="3862388"/>
            <a:chOff x="3152" y="1774"/>
            <a:chExt cx="2439" cy="2433"/>
          </a:xfrm>
        </p:grpSpPr>
        <p:pic>
          <p:nvPicPr>
            <p:cNvPr id="237574" name="Рисунок 1"/>
            <p:cNvPicPr>
              <a:picLocks noChangeAspect="1"/>
            </p:cNvPicPr>
            <p:nvPr/>
          </p:nvPicPr>
          <p:blipFill>
            <a:blip r:embed="rId4"/>
            <a:srcRect t="34605" r="33839"/>
            <a:stretch>
              <a:fillRect/>
            </a:stretch>
          </p:blipFill>
          <p:spPr bwMode="auto">
            <a:xfrm>
              <a:off x="3152" y="2750"/>
              <a:ext cx="1656" cy="1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37575" name="Group 12"/>
            <p:cNvGrpSpPr>
              <a:grpSpLocks/>
            </p:cNvGrpSpPr>
            <p:nvPr/>
          </p:nvGrpSpPr>
          <p:grpSpPr bwMode="auto">
            <a:xfrm>
              <a:off x="3742" y="1774"/>
              <a:ext cx="1849" cy="2433"/>
              <a:chOff x="3742" y="1774"/>
              <a:chExt cx="1849" cy="2433"/>
            </a:xfrm>
          </p:grpSpPr>
          <p:pic>
            <p:nvPicPr>
              <p:cNvPr id="237576" name="Picture 4" descr="DSC_0016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717" y="2976"/>
                <a:ext cx="859" cy="1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7577" name="Picture 8" descr="DSC_007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014" y="1774"/>
                <a:ext cx="783" cy="10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7578" name="Line 10"/>
              <p:cNvSpPr>
                <a:spLocks noChangeShapeType="1"/>
              </p:cNvSpPr>
              <p:nvPr/>
            </p:nvSpPr>
            <p:spPr bwMode="auto">
              <a:xfrm>
                <a:off x="3742" y="2886"/>
                <a:ext cx="1701" cy="0"/>
              </a:xfrm>
              <a:prstGeom prst="line">
                <a:avLst/>
              </a:prstGeom>
              <a:noFill/>
              <a:ln w="152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7579" name="Line 11"/>
              <p:cNvSpPr>
                <a:spLocks noChangeShapeType="1"/>
              </p:cNvSpPr>
              <p:nvPr/>
            </p:nvSpPr>
            <p:spPr bwMode="auto">
              <a:xfrm flipV="1">
                <a:off x="5057" y="2727"/>
                <a:ext cx="0" cy="159"/>
              </a:xfrm>
              <a:prstGeom prst="line">
                <a:avLst/>
              </a:prstGeom>
              <a:noFill/>
              <a:ln w="139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pic>
            <p:nvPicPr>
              <p:cNvPr id="237580" name="Picture 8" descr="DSC_0072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808" y="1820"/>
                <a:ext cx="783" cy="10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69958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82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829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829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/>
      <p:bldP spid="82949" grpId="0" animBg="1"/>
      <p:bldP spid="829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0"/>
            <a:ext cx="6769100" cy="836613"/>
          </a:xfrm>
        </p:spPr>
        <p:txBody>
          <a:bodyPr/>
          <a:lstStyle/>
          <a:p>
            <a:r>
              <a:rPr lang="ru-RU" sz="2800" kern="12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Конфигуратор</a:t>
            </a:r>
            <a:r>
              <a:rPr lang="ru-RU" sz="2800" dirty="0" smtClean="0">
                <a:latin typeface="Arial" charset="0"/>
              </a:rPr>
              <a:t> </a:t>
            </a:r>
            <a:r>
              <a:rPr lang="ru-RU" sz="2800" kern="12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ОВЕН ПЧВ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16000"/>
            <a:ext cx="4356100" cy="55451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 dirty="0" smtClean="0"/>
              <a:t>Полностью русскоязычный интерфейс.</a:t>
            </a:r>
          </a:p>
          <a:p>
            <a:pPr>
              <a:lnSpc>
                <a:spcPct val="80000"/>
              </a:lnSpc>
            </a:pPr>
            <a:endParaRPr lang="ru-RU" sz="2000" dirty="0" smtClean="0"/>
          </a:p>
          <a:p>
            <a:pPr>
              <a:lnSpc>
                <a:spcPct val="80000"/>
              </a:lnSpc>
            </a:pPr>
            <a:r>
              <a:rPr lang="ru-RU" sz="2000" dirty="0" smtClean="0"/>
              <a:t>Удаленное задание параметров работы ПЧВ и опрос текущего состояния.</a:t>
            </a:r>
          </a:p>
          <a:p>
            <a:pPr>
              <a:lnSpc>
                <a:spcPct val="80000"/>
              </a:lnSpc>
            </a:pPr>
            <a:endParaRPr lang="ru-RU" sz="2000" dirty="0" smtClean="0"/>
          </a:p>
          <a:p>
            <a:pPr>
              <a:lnSpc>
                <a:spcPct val="80000"/>
              </a:lnSpc>
            </a:pPr>
            <a:r>
              <a:rPr lang="ru-RU" sz="2000" dirty="0" smtClean="0"/>
              <a:t>Запуск и удаленное управление с конфигуратора.</a:t>
            </a:r>
          </a:p>
          <a:p>
            <a:pPr>
              <a:lnSpc>
                <a:spcPct val="80000"/>
              </a:lnSpc>
            </a:pPr>
            <a:endParaRPr lang="ru-RU" sz="2000" dirty="0" smtClean="0"/>
          </a:p>
          <a:p>
            <a:pPr>
              <a:lnSpc>
                <a:spcPct val="80000"/>
              </a:lnSpc>
            </a:pPr>
            <a:r>
              <a:rPr lang="ru-RU" sz="2000" dirty="0" smtClean="0"/>
              <a:t>Графический модуль для настройки ПИ-регулятора.</a:t>
            </a:r>
          </a:p>
          <a:p>
            <a:pPr>
              <a:lnSpc>
                <a:spcPct val="80000"/>
              </a:lnSpc>
            </a:pPr>
            <a:endParaRPr lang="ru-RU" sz="2000" dirty="0" smtClean="0"/>
          </a:p>
          <a:p>
            <a:pPr>
              <a:lnSpc>
                <a:spcPct val="80000"/>
              </a:lnSpc>
            </a:pPr>
            <a:r>
              <a:rPr lang="ru-RU" sz="2000" dirty="0" smtClean="0"/>
              <a:t>Модули упрощенного доступа к основным параметрам </a:t>
            </a:r>
          </a:p>
          <a:p>
            <a:pPr>
              <a:lnSpc>
                <a:spcPct val="80000"/>
              </a:lnSpc>
            </a:pPr>
            <a:endParaRPr lang="ru-RU" sz="2000" dirty="0" smtClean="0"/>
          </a:p>
          <a:p>
            <a:pPr>
              <a:lnSpc>
                <a:spcPct val="80000"/>
              </a:lnSpc>
            </a:pPr>
            <a:r>
              <a:rPr lang="ru-RU" sz="2000" dirty="0" smtClean="0"/>
              <a:t>Готовые конфигурации типовых задач на диске ПЧВ и на сайте.</a:t>
            </a:r>
          </a:p>
        </p:txBody>
      </p:sp>
      <p:pic>
        <p:nvPicPr>
          <p:cNvPr id="66563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7662" y="3429000"/>
            <a:ext cx="3762488" cy="2560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1117600"/>
            <a:ext cx="3653483" cy="182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84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64500" y="549275"/>
            <a:ext cx="569913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380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6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6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6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8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86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86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86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86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863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0"/>
            <a:ext cx="6769100" cy="944563"/>
          </a:xfrm>
        </p:spPr>
        <p:txBody>
          <a:bodyPr/>
          <a:lstStyle/>
          <a:p>
            <a:r>
              <a:rPr lang="ru-RU" sz="2800" kern="12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Энергосбережение</a:t>
            </a:r>
            <a:r>
              <a:rPr lang="ru-RU" sz="2800" dirty="0" smtClean="0"/>
              <a:t> </a:t>
            </a:r>
            <a:r>
              <a:rPr lang="ru-RU" sz="2800" kern="12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ПЧВ</a:t>
            </a:r>
          </a:p>
        </p:txBody>
      </p:sp>
      <p:pic>
        <p:nvPicPr>
          <p:cNvPr id="61442" name="Picture 4" descr="Рис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538" y="1052513"/>
            <a:ext cx="4535487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2502" name="Group 38"/>
          <p:cNvGraphicFramePr>
            <a:graphicFrameLocks noGrp="1"/>
          </p:cNvGraphicFramePr>
          <p:nvPr/>
        </p:nvGraphicFramePr>
        <p:xfrm>
          <a:off x="142875" y="1412875"/>
          <a:ext cx="4068763" cy="4946015"/>
        </p:xfrm>
        <a:graphic>
          <a:graphicData uri="http://schemas.openxmlformats.org/drawingml/2006/table">
            <a:tbl>
              <a:tblPr/>
              <a:tblGrid>
                <a:gridCol w="2573338"/>
                <a:gridCol w="1495425"/>
              </a:tblGrid>
              <a:tr h="739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0000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Функция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0000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ОВЕН ПЧВ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0000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Эффект, связанный с изменением скорости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0000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20% (0,8)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0000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Оптимизация энергопотребления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0000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5-10% (0,72)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0000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Адаптация к двигателю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0000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3-5% (0,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69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0000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Векторное управление и гибкое регулирование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0000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5-10% (0,6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0000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К.п.д. преобразователя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0000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(-2%) (0,6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0000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Низкие токи гармоник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0000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(-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%)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(0,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65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0000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ИТОГО ЭКОНОМИЯ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FF0000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35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2503" name="Picture 3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35488" y="3033713"/>
            <a:ext cx="3933825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78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"/>
            <a:ext cx="7286644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Калькулятор энергосбережения</a:t>
            </a:r>
            <a:endParaRPr lang="ru-RU" sz="3600" b="1" kern="0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3602" y="678999"/>
            <a:ext cx="5690525" cy="5909310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FF0000"/>
              </a:buClr>
              <a:buFont typeface="Webdings" pitchFamily="18" charset="2"/>
              <a:buChar char="="/>
            </a:pPr>
            <a:r>
              <a:rPr lang="ru-RU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Расчет </a:t>
            </a:r>
            <a:r>
              <a:rPr lang="ru-RU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энергоэффективности</a:t>
            </a:r>
            <a:r>
              <a:rPr lang="ru-RU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и срока окупаемости ПЧВ в системах управления насосами, вентиляторами и компрессорами.</a:t>
            </a:r>
          </a:p>
          <a:p>
            <a:pPr algn="just">
              <a:buClr>
                <a:srgbClr val="FF0000"/>
              </a:buClr>
              <a:buFont typeface="Webdings" pitchFamily="18" charset="2"/>
              <a:buChar char="="/>
            </a:pPr>
            <a:endParaRPr lang="ru-RU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  <a:buFont typeface="Webdings" pitchFamily="18" charset="2"/>
              <a:buChar char="="/>
            </a:pPr>
            <a:r>
              <a:rPr lang="ru-RU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Подбор ПЧВ под задачу.</a:t>
            </a:r>
          </a:p>
          <a:p>
            <a:pPr algn="just">
              <a:buClr>
                <a:srgbClr val="FF0000"/>
              </a:buClr>
              <a:buFont typeface="Webdings" pitchFamily="18" charset="2"/>
              <a:buChar char="="/>
            </a:pPr>
            <a:endParaRPr lang="ru-RU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  <a:buFont typeface="Webdings" pitchFamily="18" charset="2"/>
              <a:buChar char="="/>
            </a:pPr>
            <a:r>
              <a:rPr lang="ru-RU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Учет дневного, недельного и годового цикла нагрузки.</a:t>
            </a:r>
          </a:p>
          <a:p>
            <a:pPr algn="just">
              <a:buClr>
                <a:srgbClr val="FF0000"/>
              </a:buClr>
              <a:buFont typeface="Webdings" pitchFamily="18" charset="2"/>
              <a:buChar char="="/>
            </a:pPr>
            <a:endParaRPr lang="ru-RU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  <a:buFont typeface="Webdings" pitchFamily="18" charset="2"/>
              <a:buChar char="="/>
            </a:pPr>
            <a:r>
              <a:rPr lang="ru-RU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Возможность формирования отчета.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  <a:buFont typeface="Webdings" pitchFamily="18" charset="2"/>
              <a:buChar char="="/>
            </a:pPr>
            <a:endParaRPr lang="ru-RU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  <a:buFont typeface="Webdings" pitchFamily="18" charset="2"/>
              <a:buChar char="="/>
            </a:pPr>
            <a:r>
              <a:rPr lang="ru-RU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Цены и модели автоматически обновляются.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  <a:buFont typeface="Webdings" pitchFamily="18" charset="2"/>
              <a:buChar char="="/>
            </a:pPr>
            <a:endParaRPr lang="ru-RU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  <a:buFont typeface="Webdings" pitchFamily="18" charset="2"/>
              <a:buChar char="="/>
            </a:pPr>
            <a:r>
              <a:rPr lang="ru-RU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Версии для офисов </a:t>
            </a:r>
            <a:r>
              <a:rPr lang="ru-RU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г.Москвы</a:t>
            </a:r>
            <a:r>
              <a:rPr lang="ru-RU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и г. Харьков</a:t>
            </a: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899220" y="3645024"/>
            <a:ext cx="3127360" cy="225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899220" y="1000108"/>
            <a:ext cx="2989191" cy="214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6336705" cy="836712"/>
          </a:xfrm>
        </p:spPr>
        <p:txBody>
          <a:bodyPr/>
          <a:lstStyle/>
          <a:p>
            <a:pPr algn="l"/>
            <a:r>
              <a:rPr lang="ru-RU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Применения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29235F-8734-411D-908D-DD600DBF66CD}" type="slidenum">
              <a:rPr lang="ru-RU" smtClean="0">
                <a:solidFill>
                  <a:srgbClr val="FFFFFF"/>
                </a:solidFill>
              </a:rPr>
              <a:pPr/>
              <a:t>24</a:t>
            </a:fld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1560" y="980728"/>
            <a:ext cx="3096344" cy="2619057"/>
            <a:chOff x="209677" y="247650"/>
            <a:chExt cx="4448175" cy="3550682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677" y="247650"/>
              <a:ext cx="4448175" cy="318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115616" y="3429000"/>
              <a:ext cx="18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err="1" smtClean="0"/>
                <a:t>Дымоудаление</a:t>
              </a:r>
              <a:endParaRPr lang="ru-RU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716016" y="980728"/>
            <a:ext cx="2880320" cy="2754995"/>
            <a:chOff x="4572000" y="299232"/>
            <a:chExt cx="4486275" cy="4677325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99232"/>
              <a:ext cx="4486275" cy="3838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302324" y="4393266"/>
              <a:ext cx="3110404" cy="583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 smtClean="0"/>
                <a:t>Насосная станция</a:t>
              </a:r>
              <a:endParaRPr lang="ru-RU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11560" y="4058830"/>
            <a:ext cx="2880320" cy="2515479"/>
            <a:chOff x="52071" y="3559968"/>
            <a:chExt cx="3735917" cy="3262700"/>
          </a:xfrm>
        </p:grpSpPr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71" y="3559968"/>
              <a:ext cx="3735917" cy="280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331640" y="6453336"/>
              <a:ext cx="1226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Дробилка</a:t>
              </a:r>
              <a:endParaRPr lang="ru-RU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716016" y="4058830"/>
            <a:ext cx="3194720" cy="2311846"/>
            <a:chOff x="3131840" y="2218520"/>
            <a:chExt cx="5715000" cy="4172100"/>
          </a:xfrm>
        </p:grpSpPr>
        <p:pic>
          <p:nvPicPr>
            <p:cNvPr id="3081" name="Picture 9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31840" y="2218520"/>
              <a:ext cx="5715000" cy="3524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572000" y="6021288"/>
              <a:ext cx="21054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Цементный завод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8052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832"/>
            <a:ext cx="7850187" cy="1143000"/>
          </a:xfrm>
        </p:spPr>
        <p:txBody>
          <a:bodyPr/>
          <a:lstStyle/>
          <a:p>
            <a:pPr algn="l"/>
            <a:r>
              <a:rPr lang="ru-RU" sz="32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Подбор ПЧВ под задачу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33" y="1412776"/>
            <a:ext cx="4392488" cy="4176713"/>
          </a:xfrm>
        </p:spPr>
        <p:txBody>
          <a:bodyPr/>
          <a:lstStyle/>
          <a:p>
            <a:r>
              <a:rPr lang="ru-RU" sz="2000" dirty="0" smtClean="0"/>
              <a:t>Выяснить номинальный ток двигателя (</a:t>
            </a:r>
            <a:r>
              <a:rPr lang="ru-RU" sz="2000" dirty="0" err="1" smtClean="0"/>
              <a:t>шильдик</a:t>
            </a:r>
            <a:r>
              <a:rPr lang="ru-RU" sz="2000" dirty="0" smtClean="0"/>
              <a:t> двигателя);</a:t>
            </a:r>
          </a:p>
          <a:p>
            <a:endParaRPr lang="ru-RU" sz="2000" dirty="0" smtClean="0"/>
          </a:p>
          <a:p>
            <a:r>
              <a:rPr lang="ru-RU" sz="2000" dirty="0" smtClean="0"/>
              <a:t>Выяснить пусковой ток двигателя (паспорт двигателя).</a:t>
            </a:r>
          </a:p>
          <a:p>
            <a:endParaRPr lang="ru-RU" sz="2000" dirty="0" smtClean="0"/>
          </a:p>
          <a:p>
            <a:r>
              <a:rPr lang="ru-RU" sz="2000" dirty="0" smtClean="0"/>
              <a:t>Номинальный ток ПЧВ </a:t>
            </a:r>
            <a:r>
              <a:rPr lang="en-US" sz="2000" dirty="0" smtClean="0"/>
              <a:t>&gt; </a:t>
            </a:r>
            <a:r>
              <a:rPr lang="ru-RU" sz="2000" dirty="0" smtClean="0"/>
              <a:t>Номинальный ток двигателя</a:t>
            </a:r>
          </a:p>
          <a:p>
            <a:endParaRPr lang="ru-RU" sz="2000" dirty="0" smtClean="0"/>
          </a:p>
          <a:p>
            <a:r>
              <a:rPr lang="ru-RU" sz="2000" dirty="0" smtClean="0"/>
              <a:t>1,1×номинальный ток ПЧВ</a:t>
            </a:r>
            <a:r>
              <a:rPr lang="en-US" sz="2000" dirty="0" smtClean="0"/>
              <a:t>&gt; </a:t>
            </a:r>
            <a:r>
              <a:rPr lang="ru-RU" sz="2000" dirty="0" smtClean="0"/>
              <a:t>пусковой ток двигателя. 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29235F-8734-411D-908D-DD600DBF66CD}" type="slidenum">
              <a:rPr lang="ru-RU" smtClean="0">
                <a:solidFill>
                  <a:srgbClr val="FFFFFF"/>
                </a:solidFill>
              </a:rPr>
              <a:pPr/>
              <a:t>25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44" y="1052736"/>
            <a:ext cx="4264923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49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04"/>
            <a:ext cx="7850187" cy="834008"/>
          </a:xfrm>
        </p:spPr>
        <p:txBody>
          <a:bodyPr/>
          <a:lstStyle/>
          <a:p>
            <a:pPr algn="l"/>
            <a:r>
              <a:rPr lang="ru-RU" sz="28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Номинальные мощности и токи ПЧВ3 </a:t>
            </a:r>
            <a:r>
              <a:rPr lang="en-US" sz="28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IP54</a:t>
            </a:r>
            <a:endParaRPr lang="ru-RU" sz="2800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29235F-8734-411D-908D-DD600DBF66CD}" type="slidenum">
              <a:rPr lang="ru-RU" smtClean="0">
                <a:solidFill>
                  <a:srgbClr val="FFFFFF"/>
                </a:solidFill>
              </a:rPr>
              <a:pPr/>
              <a:t>26</a:t>
            </a:fld>
            <a:endParaRPr lang="ru-RU">
              <a:solidFill>
                <a:srgbClr val="FFFFFF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641509"/>
              </p:ext>
            </p:extLst>
          </p:nvPr>
        </p:nvGraphicFramePr>
        <p:xfrm>
          <a:off x="323528" y="908720"/>
          <a:ext cx="7200800" cy="5791200"/>
        </p:xfrm>
        <a:graphic>
          <a:graphicData uri="http://schemas.openxmlformats.org/drawingml/2006/table">
            <a:tbl>
              <a:tblPr/>
              <a:tblGrid>
                <a:gridCol w="2520279"/>
                <a:gridCol w="2304257"/>
                <a:gridCol w="2376264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effectLst/>
                          <a:latin typeface="Arial"/>
                        </a:rPr>
                        <a:t>Обозначение ОВЕН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Мощность,</a:t>
                      </a:r>
                      <a:r>
                        <a:rPr lang="ru-RU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кВт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Номинальный выходной ток, А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effectLst/>
                          <a:latin typeface="Arial"/>
                        </a:rPr>
                        <a:t>ПЧВ3-К75-В-54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0,75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2,2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effectLst/>
                          <a:latin typeface="Arial"/>
                        </a:rPr>
                        <a:t>ПЧВ3-1К5-В-54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1,5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3,7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effectLst/>
                          <a:latin typeface="Arial"/>
                        </a:rPr>
                        <a:t>ПЧВ3-2К2-В-54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2,2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5,3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effectLst/>
                          <a:latin typeface="Arial"/>
                        </a:rPr>
                        <a:t>ПЧВ3-3К0-В-54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7,2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effectLst/>
                          <a:latin typeface="Arial"/>
                        </a:rPr>
                        <a:t>ПЧВ3-4К0-В-54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effectLst/>
                          <a:latin typeface="Arial"/>
                        </a:rPr>
                        <a:t>ПЧВ3-5К5-В-54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5,5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effectLst/>
                          <a:latin typeface="Arial"/>
                        </a:rPr>
                        <a:t>ПЧВ3-7К5-В-54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7,5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15,5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effectLst/>
                          <a:latin typeface="Arial"/>
                        </a:rPr>
                        <a:t>ПЧВ3-11К-В-54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effectLst/>
                          <a:latin typeface="Arial"/>
                        </a:rPr>
                        <a:t>ПЧВ3-15К-В-54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effectLst/>
                          <a:latin typeface="Arial"/>
                        </a:rPr>
                        <a:t>ПЧВ3-18К-В-54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37,5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effectLst/>
                          <a:latin typeface="Arial"/>
                        </a:rPr>
                        <a:t>ПЧВ3-22К-В-54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effectLst/>
                          <a:latin typeface="Arial"/>
                        </a:rPr>
                        <a:t>ПЧВ3-30К-В-54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effectLst/>
                          <a:latin typeface="Arial"/>
                        </a:rPr>
                        <a:t>ПЧВ3-37К-В-54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73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effectLst/>
                          <a:latin typeface="Arial"/>
                        </a:rPr>
                        <a:t>ПЧВ3-45К-В-54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effectLst/>
                          <a:latin typeface="Arial"/>
                        </a:rPr>
                        <a:t>ПЧВ3-55К-В-54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106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effectLst/>
                          <a:latin typeface="Arial"/>
                        </a:rPr>
                        <a:t>ПЧВ3-75К-В-54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147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effectLst/>
                          <a:latin typeface="Arial"/>
                        </a:rPr>
                        <a:t>ПЧВ3-90К-В-54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Arial"/>
                        </a:rPr>
                        <a:t>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effectLst/>
                          <a:latin typeface="Arial"/>
                        </a:rPr>
                        <a:t>177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072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850187" cy="1143000"/>
          </a:xfrm>
        </p:spPr>
        <p:txBody>
          <a:bodyPr/>
          <a:lstStyle/>
          <a:p>
            <a:r>
              <a:rPr lang="ru-RU" sz="32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Обозначение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29235F-8734-411D-908D-DD600DBF66CD}" type="slidenum">
              <a:rPr lang="ru-RU" smtClean="0">
                <a:solidFill>
                  <a:srgbClr val="FFFFFF"/>
                </a:solidFill>
              </a:rPr>
              <a:pPr/>
              <a:t>27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5" name="Рисунок 4" descr="Маркировка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6192688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411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293496" cy="684312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Моторные дроссели ОВЕН РМО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Т)</a:t>
            </a:r>
            <a:endParaRPr lang="en-GB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49858" name="Rectangle 9"/>
          <p:cNvSpPr>
            <a:spLocks noChangeArrowheads="1"/>
          </p:cNvSpPr>
          <p:nvPr/>
        </p:nvSpPr>
        <p:spPr bwMode="auto">
          <a:xfrm>
            <a:off x="0" y="908050"/>
            <a:ext cx="5076825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Webdings" pitchFamily="18" charset="2"/>
              <a:buChar char="="/>
            </a:pPr>
            <a:r>
              <a:rPr lang="ru-RU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Повышение надежности и долговечности </a:t>
            </a:r>
            <a:r>
              <a:rPr lang="ru-RU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мотора</a:t>
            </a:r>
            <a:r>
              <a:rPr lang="en-US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0000"/>
              </a:buClr>
              <a:buFont typeface="Webdings" pitchFamily="18" charset="2"/>
              <a:buChar char="="/>
            </a:pPr>
            <a:endParaRPr lang="ru-RU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0000"/>
              </a:buClr>
              <a:buFont typeface="Webdings" pitchFamily="18" charset="2"/>
              <a:buChar char="="/>
            </a:pPr>
            <a:r>
              <a:rPr lang="ru-RU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Ограничение крутизны нарастания напряжения </a:t>
            </a:r>
            <a:r>
              <a:rPr lang="ru-RU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du</a:t>
            </a:r>
            <a:r>
              <a:rPr lang="ru-RU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ru-RU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dt</a:t>
            </a:r>
            <a:r>
              <a:rPr lang="en-US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0000"/>
              </a:buClr>
              <a:buFont typeface="Webdings" pitchFamily="18" charset="2"/>
              <a:buChar char="="/>
            </a:pPr>
            <a:endParaRPr lang="ru-RU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0000"/>
              </a:buClr>
              <a:buFont typeface="Webdings" pitchFamily="18" charset="2"/>
              <a:buChar char="="/>
            </a:pPr>
            <a:r>
              <a:rPr lang="ru-RU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Успешное подавление электромагнитных </a:t>
            </a:r>
            <a:r>
              <a:rPr lang="ru-RU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помех</a:t>
            </a:r>
            <a:r>
              <a:rPr lang="en-US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0000"/>
              </a:buClr>
              <a:buFont typeface="Webdings" pitchFamily="18" charset="2"/>
              <a:buChar char="="/>
            </a:pPr>
            <a:endParaRPr lang="ru-RU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0000"/>
              </a:buClr>
              <a:buFont typeface="Webdings" pitchFamily="18" charset="2"/>
              <a:buChar char="="/>
            </a:pPr>
            <a:r>
              <a:rPr lang="ru-RU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Уменьшение амплитуды перенапряжений на клеммах </a:t>
            </a:r>
            <a:r>
              <a:rPr lang="ru-RU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двигателя</a:t>
            </a:r>
            <a:r>
              <a:rPr lang="en-US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r>
              <a:rPr lang="ru-RU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0000"/>
              </a:buClr>
              <a:buFont typeface="Webdings" pitchFamily="18" charset="2"/>
              <a:buChar char="="/>
            </a:pPr>
            <a:endParaRPr lang="ru-RU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0000"/>
              </a:buClr>
              <a:buFont typeface="Webdings" pitchFamily="18" charset="2"/>
              <a:buChar char="="/>
            </a:pPr>
            <a:r>
              <a:rPr lang="ru-RU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Снижение уровня шума двигателя.</a:t>
            </a:r>
          </a:p>
        </p:txBody>
      </p:sp>
      <p:pic>
        <p:nvPicPr>
          <p:cNvPr id="249859" name="Picture 11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1052736"/>
            <a:ext cx="21891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0" name="Picture 1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4508500"/>
            <a:ext cx="895032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20589980">
            <a:off x="6578640" y="3527573"/>
            <a:ext cx="2286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4366…83013</a:t>
            </a:r>
            <a:r>
              <a:rPr lang="en-US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руб. с НДС.</a:t>
            </a:r>
            <a:endParaRPr lang="ru-RU" sz="2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229600" cy="612304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Сетевые дроссели ОВЕН РСО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Т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n-GB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1906" name="Rectangle 3"/>
          <p:cNvSpPr>
            <a:spLocks noChangeArrowheads="1"/>
          </p:cNvSpPr>
          <p:nvPr/>
        </p:nvSpPr>
        <p:spPr bwMode="auto">
          <a:xfrm>
            <a:off x="0" y="657225"/>
            <a:ext cx="5868144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buClr>
                <a:srgbClr val="FF0000"/>
              </a:buClr>
              <a:buFont typeface="Webdings" pitchFamily="18" charset="2"/>
              <a:buChar char="="/>
            </a:pPr>
            <a:r>
              <a:rPr lang="ru-RU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Защита </a:t>
            </a:r>
            <a:r>
              <a:rPr lang="ru-RU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сети от гармоник </a:t>
            </a:r>
            <a:r>
              <a:rPr lang="ru-RU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инвертора</a:t>
            </a:r>
            <a:r>
              <a:rPr lang="en-US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0000"/>
              </a:buClr>
              <a:buFont typeface="Webdings" pitchFamily="18" charset="2"/>
              <a:buChar char="="/>
            </a:pPr>
            <a:endParaRPr lang="ru-RU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0000"/>
              </a:buClr>
              <a:buFont typeface="Webdings" pitchFamily="18" charset="2"/>
              <a:buChar char="="/>
            </a:pPr>
            <a:r>
              <a:rPr lang="ru-RU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Защита ПЧВ от импульсных всплесков напряжения в </a:t>
            </a:r>
            <a:r>
              <a:rPr lang="ru-RU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сети</a:t>
            </a:r>
            <a:r>
              <a:rPr lang="en-US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0000"/>
              </a:buClr>
              <a:buFont typeface="Webdings" pitchFamily="18" charset="2"/>
              <a:buChar char="="/>
            </a:pPr>
            <a:endParaRPr lang="ru-RU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0000"/>
              </a:buClr>
              <a:buFont typeface="Webdings" pitchFamily="18" charset="2"/>
              <a:buChar char="="/>
            </a:pPr>
            <a:r>
              <a:rPr lang="ru-RU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Защита ПЧВ от перекосов фаз питающего </a:t>
            </a:r>
            <a:r>
              <a:rPr lang="ru-RU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напряжения</a:t>
            </a:r>
            <a:r>
              <a:rPr lang="en-US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0000"/>
              </a:buClr>
              <a:buFont typeface="Webdings" pitchFamily="18" charset="2"/>
              <a:buChar char="="/>
            </a:pPr>
            <a:endParaRPr lang="ru-RU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0000"/>
              </a:buClr>
              <a:buFont typeface="Webdings" pitchFamily="18" charset="2"/>
              <a:buChar char="="/>
            </a:pPr>
            <a:r>
              <a:rPr lang="ru-RU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Повышение срока службы конденсатора в звене постоянного тока.</a:t>
            </a:r>
          </a:p>
        </p:txBody>
      </p:sp>
      <p:pic>
        <p:nvPicPr>
          <p:cNvPr id="251907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24128" y="1052736"/>
            <a:ext cx="2182812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1908" name="Picture 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4184650"/>
            <a:ext cx="8977313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20589980">
            <a:off x="6515545" y="3269000"/>
            <a:ext cx="2286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4366…76700</a:t>
            </a:r>
            <a:r>
              <a:rPr lang="en-US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руб. с НДС.</a:t>
            </a:r>
            <a:endParaRPr lang="ru-RU" sz="2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7092280" cy="908720"/>
          </a:xfrm>
        </p:spPr>
        <p:txBody>
          <a:bodyPr/>
          <a:lstStyle/>
          <a:p>
            <a:pPr algn="l"/>
            <a:r>
              <a:rPr lang="ru-RU" sz="24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Частотные преобразователи ОВЕН ПЧВ3 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IP54</a:t>
            </a:r>
            <a:endParaRPr lang="ru-RU" sz="2400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8720"/>
            <a:ext cx="6228184" cy="5112693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Частотный преобразователь для установки без шкафа;</a:t>
            </a:r>
          </a:p>
          <a:p>
            <a:endParaRPr lang="en-US" sz="18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ru-RU" sz="1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Минимальные </a:t>
            </a:r>
            <a:r>
              <a:rPr lang="ru-RU" sz="18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массогабаритные характеристики среди аналогичных устройств</a:t>
            </a:r>
            <a:r>
              <a:rPr lang="ru-RU" sz="1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;</a:t>
            </a:r>
          </a:p>
          <a:p>
            <a:pPr lvl="0"/>
            <a:endParaRPr lang="ru-RU" sz="18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ru-RU" sz="1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Изолированный канал охлаждения;</a:t>
            </a:r>
          </a:p>
          <a:p>
            <a:pPr lvl="0"/>
            <a:endParaRPr lang="ru-RU" sz="18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ru-RU" sz="18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Соответствие требованиям ЭМС (обязательно встроенный фильтр ЭМС класса А1</a:t>
            </a:r>
            <a:r>
              <a:rPr lang="ru-RU" sz="1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);</a:t>
            </a:r>
          </a:p>
          <a:p>
            <a:pPr lvl="0"/>
            <a:endParaRPr lang="ru-RU" sz="18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ru-RU" sz="18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Удобный монтаж и подключение к двигателю и системе </a:t>
            </a:r>
            <a:r>
              <a:rPr lang="ru-RU" sz="1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управления;</a:t>
            </a:r>
          </a:p>
          <a:p>
            <a:pPr lvl="0"/>
            <a:endParaRPr lang="ru-RU" sz="18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ru-RU" sz="18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Встроенная локальная панель управления для настройки и управления ПЧВ.</a:t>
            </a:r>
          </a:p>
          <a:p>
            <a:endParaRPr lang="ru-RU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29235F-8734-411D-908D-DD600DBF66CD}" type="slidenum">
              <a:rPr lang="ru-RU" smtClean="0">
                <a:solidFill>
                  <a:srgbClr val="FFFFFF"/>
                </a:solidFill>
              </a:rPr>
              <a:pPr/>
              <a:t>3</a:t>
            </a:fld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540265" y="3861048"/>
            <a:ext cx="2021210" cy="2021210"/>
            <a:chOff x="6540265" y="4509120"/>
            <a:chExt cx="2021210" cy="2021210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265" y="4509120"/>
              <a:ext cx="2021210" cy="202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Прямая соединительная линия 5"/>
            <p:cNvCxnSpPr/>
            <p:nvPr/>
          </p:nvCxnSpPr>
          <p:spPr bwMode="auto">
            <a:xfrm>
              <a:off x="6732240" y="4728477"/>
              <a:ext cx="1829235" cy="1584176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Прямая соединительная линия 10"/>
            <p:cNvCxnSpPr/>
            <p:nvPr/>
          </p:nvCxnSpPr>
          <p:spPr bwMode="auto">
            <a:xfrm flipH="1">
              <a:off x="6876256" y="4728477"/>
              <a:ext cx="1466702" cy="1652851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512" y="851030"/>
            <a:ext cx="2216715" cy="282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Лента лицом вверх 29"/>
          <p:cNvSpPr>
            <a:spLocks noChangeArrowheads="1"/>
          </p:cNvSpPr>
          <p:nvPr/>
        </p:nvSpPr>
        <p:spPr bwMode="auto">
          <a:xfrm rot="900697">
            <a:off x="5877344" y="3495810"/>
            <a:ext cx="2232025" cy="365125"/>
          </a:xfrm>
          <a:prstGeom prst="ribbon2">
            <a:avLst>
              <a:gd name="adj1" fmla="val 16667"/>
              <a:gd name="adj2" fmla="val 50000"/>
            </a:avLst>
          </a:prstGeom>
          <a:solidFill>
            <a:srgbClr val="C00000"/>
          </a:solidFill>
          <a:ln w="76200" algn="ctr">
            <a:noFill/>
            <a:round/>
            <a:headEnd/>
            <a:tailEnd/>
          </a:ln>
        </p:spPr>
        <p:txBody>
          <a:bodyPr/>
          <a:lstStyle/>
          <a:p>
            <a:pPr algn="ctr">
              <a:lnSpc>
                <a:spcPct val="95000"/>
              </a:lnSpc>
              <a:spcBef>
                <a:spcPct val="20000"/>
              </a:spcBef>
              <a:buClr>
                <a:srgbClr val="FF0000"/>
              </a:buClr>
              <a:buFont typeface="Webdings" pitchFamily="18" charset="2"/>
              <a:buNone/>
              <a:tabLst>
                <a:tab pos="895350" algn="l"/>
                <a:tab pos="1162050" algn="l"/>
              </a:tabLst>
            </a:pPr>
            <a:r>
              <a:rPr lang="ru-RU" sz="1400" b="1" i="1" dirty="0">
                <a:solidFill>
                  <a:schemeClr val="bg1"/>
                </a:solidFill>
              </a:rPr>
              <a:t>НОВИНКА</a:t>
            </a:r>
          </a:p>
        </p:txBody>
      </p:sp>
    </p:spTree>
    <p:extLst>
      <p:ext uri="{BB962C8B-B14F-4D97-AF65-F5344CB8AC3E}">
        <p14:creationId xmlns:p14="http://schemas.microsoft.com/office/powerpoint/2010/main" val="191838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013700" cy="800100"/>
          </a:xfrm>
        </p:spPr>
        <p:txBody>
          <a:bodyPr/>
          <a:lstStyle/>
          <a:p>
            <a:pPr algn="l"/>
            <a:r>
              <a:rPr lang="ru-RU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Почему стоит выбирать </a:t>
            </a:r>
            <a:r>
              <a:rPr lang="en-US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ОВЕН ПЧВ?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16000"/>
            <a:ext cx="7848600" cy="5005288"/>
          </a:xfrm>
        </p:spPr>
        <p:txBody>
          <a:bodyPr/>
          <a:lstStyle/>
          <a:p>
            <a:pPr algn="ctr">
              <a:lnSpc>
                <a:spcPct val="80000"/>
              </a:lnSpc>
              <a:spcBef>
                <a:spcPct val="30000"/>
              </a:spcBef>
              <a:buFont typeface="Webdings" pitchFamily="18" charset="2"/>
              <a:buNone/>
            </a:pPr>
            <a:r>
              <a:rPr lang="ru-RU" sz="1800" b="1" i="1" u="sng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Надежность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ru-RU" sz="1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Встроенные фильтры</a:t>
            </a:r>
            <a:r>
              <a:rPr lang="en-US" sz="1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(RFI, </a:t>
            </a:r>
            <a:r>
              <a:rPr lang="ru-RU" sz="1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фильтр в звене </a:t>
            </a:r>
            <a:r>
              <a:rPr lang="ru-RU" sz="1800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пост.тока</a:t>
            </a:r>
            <a:r>
              <a:rPr lang="en-US" sz="1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r>
              <a:rPr lang="ru-RU" sz="1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ru-RU" sz="1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Полная защита двигателя (КЗ, </a:t>
            </a:r>
            <a:r>
              <a:rPr lang="en-US" sz="1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I,U,T</a:t>
            </a:r>
            <a:r>
              <a:rPr lang="ru-RU" sz="1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).</a:t>
            </a:r>
          </a:p>
          <a:p>
            <a:pPr algn="ctr">
              <a:lnSpc>
                <a:spcPct val="80000"/>
              </a:lnSpc>
              <a:spcBef>
                <a:spcPct val="30000"/>
              </a:spcBef>
              <a:buFont typeface="Webdings" pitchFamily="18" charset="2"/>
              <a:buNone/>
            </a:pPr>
            <a:r>
              <a:rPr lang="ru-RU" sz="1800" b="1" i="1" u="sng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Эффективность</a:t>
            </a:r>
            <a:r>
              <a:rPr lang="ru-RU" sz="18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ru-RU" sz="1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Экономия электроэнергии до 35% и более.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ru-RU" sz="1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Оптимизация техпроцесса.</a:t>
            </a:r>
          </a:p>
          <a:p>
            <a:pPr algn="ctr">
              <a:lnSpc>
                <a:spcPct val="80000"/>
              </a:lnSpc>
              <a:spcBef>
                <a:spcPct val="30000"/>
              </a:spcBef>
              <a:buFont typeface="Webdings" pitchFamily="18" charset="2"/>
              <a:buNone/>
            </a:pPr>
            <a:r>
              <a:rPr lang="ru-RU" sz="1800" b="1" i="1" u="sng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Удобство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ru-RU" sz="1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Простая интеграция.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ru-RU" sz="1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Простое программирование. 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ru-RU" sz="1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Быстрый ввод в эксплуатацию.</a:t>
            </a:r>
          </a:p>
          <a:p>
            <a:pPr algn="ctr">
              <a:lnSpc>
                <a:spcPct val="80000"/>
              </a:lnSpc>
              <a:spcBef>
                <a:spcPct val="30000"/>
              </a:spcBef>
              <a:buFont typeface="Webdings" pitchFamily="18" charset="2"/>
              <a:buNone/>
            </a:pPr>
            <a:r>
              <a:rPr lang="ru-RU" sz="1800" b="1" i="1" u="sng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Комплектность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ru-RU" sz="1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Все оборудование под проект от одного производителя.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ru-RU" sz="1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Минимальные сроки поставки.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ru-RU" sz="1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Удобство взаимодействия с поставщиком.</a:t>
            </a:r>
          </a:p>
        </p:txBody>
      </p:sp>
      <p:pic>
        <p:nvPicPr>
          <p:cNvPr id="87045" name="Picture 5" descr="DSC_0016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6296" y="3933056"/>
            <a:ext cx="1658915" cy="237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2" name="Picture 8" descr="DSC_007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236296" y="1268760"/>
            <a:ext cx="1558925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924944"/>
            <a:ext cx="8013700" cy="800100"/>
          </a:xfrm>
        </p:spPr>
        <p:txBody>
          <a:bodyPr/>
          <a:lstStyle/>
          <a:p>
            <a:pPr algn="l"/>
            <a:r>
              <a:rPr lang="ru-RU" sz="44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Спасибо за внимание!</a:t>
            </a:r>
          </a:p>
        </p:txBody>
      </p:sp>
      <p:pic>
        <p:nvPicPr>
          <p:cNvPr id="87045" name="Picture 5" descr="DSC_0016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3648" y="4005064"/>
            <a:ext cx="1658915" cy="237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2" name="Picture 8" descr="DSC_007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23928" y="764704"/>
            <a:ext cx="1558925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owen.ru/uploads/preobrazovatel_chactoti_oven_pchv3_ip54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61048"/>
            <a:ext cx="142717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76256" cy="783431"/>
          </a:xfrm>
        </p:spPr>
        <p:txBody>
          <a:bodyPr/>
          <a:lstStyle/>
          <a:p>
            <a:pPr algn="l"/>
            <a:r>
              <a:rPr lang="ru-RU" sz="32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Преимущества монтажа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29235F-8734-411D-908D-DD600DBF66CD}" type="slidenum">
              <a:rPr lang="ru-RU" smtClean="0">
                <a:solidFill>
                  <a:srgbClr val="FFFFFF"/>
                </a:solidFill>
              </a:rPr>
              <a:pPr/>
              <a:t>4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5" name="Picture 4" descr="http://www.owen.ru/uploads/preobrazovatel_chactoti_oven_pchv3_ip54_-vn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863" y="1877603"/>
            <a:ext cx="2137304" cy="344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owen.ru/uploads/preobrazovatel_chactoti_oven_pchv3_ip54_-_pane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77603"/>
            <a:ext cx="2025652" cy="320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ыноска 1 6"/>
          <p:cNvSpPr/>
          <p:nvPr/>
        </p:nvSpPr>
        <p:spPr bwMode="auto">
          <a:xfrm>
            <a:off x="6525644" y="1988840"/>
            <a:ext cx="1862780" cy="936104"/>
          </a:xfrm>
          <a:prstGeom prst="borderCallout1">
            <a:avLst/>
          </a:prstGeom>
          <a:ln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Герметичные кабельные вводы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Выноска 1 7"/>
          <p:cNvSpPr/>
          <p:nvPr/>
        </p:nvSpPr>
        <p:spPr bwMode="auto">
          <a:xfrm>
            <a:off x="6588224" y="3479781"/>
            <a:ext cx="1944216" cy="741307"/>
          </a:xfrm>
          <a:prstGeom prst="borderCallout1">
            <a:avLst/>
          </a:prstGeom>
          <a:ln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Вентилятор на защелках</a:t>
            </a:r>
          </a:p>
        </p:txBody>
      </p:sp>
      <p:sp>
        <p:nvSpPr>
          <p:cNvPr id="9" name="Выноска 1 8"/>
          <p:cNvSpPr/>
          <p:nvPr/>
        </p:nvSpPr>
        <p:spPr bwMode="auto">
          <a:xfrm>
            <a:off x="306174" y="1877602"/>
            <a:ext cx="1862780" cy="1191357"/>
          </a:xfrm>
          <a:prstGeom prst="borderCallout1">
            <a:avLst>
              <a:gd name="adj1" fmla="val 46010"/>
              <a:gd name="adj2" fmla="val 100688"/>
              <a:gd name="adj3" fmla="val 67634"/>
              <a:gd name="adj4" fmla="val 174571"/>
            </a:avLst>
          </a:prstGeom>
          <a:ln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Пружинные зажимы для кабелей управления</a:t>
            </a:r>
          </a:p>
        </p:txBody>
      </p:sp>
      <p:sp>
        <p:nvSpPr>
          <p:cNvPr id="11" name="Выноска 1 10"/>
          <p:cNvSpPr/>
          <p:nvPr/>
        </p:nvSpPr>
        <p:spPr bwMode="auto">
          <a:xfrm>
            <a:off x="36954" y="3580451"/>
            <a:ext cx="2304256" cy="1191357"/>
          </a:xfrm>
          <a:prstGeom prst="borderCallout1">
            <a:avLst>
              <a:gd name="adj1" fmla="val 46010"/>
              <a:gd name="adj2" fmla="val 100688"/>
              <a:gd name="adj3" fmla="val 67634"/>
              <a:gd name="adj4" fmla="val 174571"/>
            </a:avLst>
          </a:prstGeom>
          <a:ln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Встроена развязывающая панель для силовых кабелей</a:t>
            </a:r>
          </a:p>
        </p:txBody>
      </p:sp>
      <p:sp>
        <p:nvSpPr>
          <p:cNvPr id="12" name="Выноска 1 11"/>
          <p:cNvSpPr/>
          <p:nvPr/>
        </p:nvSpPr>
        <p:spPr bwMode="auto">
          <a:xfrm>
            <a:off x="395536" y="5115190"/>
            <a:ext cx="1994156" cy="690073"/>
          </a:xfrm>
          <a:prstGeom prst="borderCallout1">
            <a:avLst>
              <a:gd name="adj1" fmla="val 46010"/>
              <a:gd name="adj2" fmla="val 100688"/>
              <a:gd name="adj3" fmla="val 698"/>
              <a:gd name="adj4" fmla="val 169957"/>
            </a:avLst>
          </a:prstGeom>
          <a:ln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Герметичный корпус</a:t>
            </a:r>
          </a:p>
        </p:txBody>
      </p:sp>
    </p:spTree>
    <p:extLst>
      <p:ext uri="{BB962C8B-B14F-4D97-AF65-F5344CB8AC3E}">
        <p14:creationId xmlns:p14="http://schemas.microsoft.com/office/powerpoint/2010/main" val="86769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14" y="39914"/>
            <a:ext cx="7850187" cy="1143000"/>
          </a:xfrm>
        </p:spPr>
        <p:txBody>
          <a:bodyPr/>
          <a:lstStyle/>
          <a:p>
            <a:r>
              <a:rPr lang="ru-RU" sz="28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Изолированный канал охлаждения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29235F-8734-411D-908D-DD600DBF66CD}" type="slidenum">
              <a:rPr lang="ru-RU" smtClean="0">
                <a:solidFill>
                  <a:srgbClr val="FFFFFF"/>
                </a:solidFill>
              </a:rPr>
              <a:pPr/>
              <a:t>5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4" t="2102" r="31321" b="11202"/>
          <a:stretch/>
        </p:blipFill>
        <p:spPr bwMode="auto">
          <a:xfrm>
            <a:off x="5580112" y="1812873"/>
            <a:ext cx="2375175" cy="397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9" y="2060848"/>
            <a:ext cx="46085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●"/>
            </a:pPr>
            <a:r>
              <a:rPr lang="ru-RU" sz="2000" dirty="0" smtClean="0"/>
              <a:t>Температура окружающей среды до 50 ˚С.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●"/>
            </a:pPr>
            <a:endParaRPr lang="ru-RU" sz="2000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●"/>
            </a:pPr>
            <a:r>
              <a:rPr lang="ru-RU" sz="2000" dirty="0" smtClean="0"/>
              <a:t>Нет воздушного потока через электронику.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●"/>
            </a:pPr>
            <a:endParaRPr lang="ru-RU" sz="2000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●"/>
            </a:pPr>
            <a:r>
              <a:rPr lang="ru-RU" sz="2000" dirty="0" smtClean="0"/>
              <a:t>Нет оседания пыли на платах ПЧВ.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●"/>
            </a:pPr>
            <a:endParaRPr lang="ru-RU" sz="2000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●"/>
            </a:pPr>
            <a:r>
              <a:rPr lang="ru-RU" sz="2000" dirty="0" smtClean="0"/>
              <a:t>Снижение риска коротких замыканий на </a:t>
            </a:r>
            <a:r>
              <a:rPr lang="ru-RU" sz="2000" dirty="0" err="1" smtClean="0"/>
              <a:t>частотнике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9398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9" y="0"/>
            <a:ext cx="7850187" cy="1143000"/>
          </a:xfrm>
        </p:spPr>
        <p:txBody>
          <a:bodyPr/>
          <a:lstStyle/>
          <a:p>
            <a:r>
              <a:rPr lang="ru-RU" sz="28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Технические </a:t>
            </a:r>
            <a:r>
              <a:rPr lang="ru-RU" sz="280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характеристики</a:t>
            </a:r>
            <a:endParaRPr lang="ru-RU" sz="2800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57573"/>
            <a:ext cx="5616624" cy="5328592"/>
          </a:xfrm>
        </p:spPr>
        <p:txBody>
          <a:bodyPr/>
          <a:lstStyle/>
          <a:p>
            <a:r>
              <a:rPr lang="ru-RU" sz="1800" b="1" dirty="0" smtClean="0"/>
              <a:t>Мощность</a:t>
            </a:r>
            <a:r>
              <a:rPr lang="ru-RU" sz="1800" dirty="0" smtClean="0"/>
              <a:t> 0,75-90 кВт.</a:t>
            </a:r>
          </a:p>
          <a:p>
            <a:endParaRPr lang="ru-RU" sz="1800" dirty="0" smtClean="0"/>
          </a:p>
          <a:p>
            <a:r>
              <a:rPr lang="ru-RU" sz="1800" b="1" dirty="0" smtClean="0"/>
              <a:t>Напряжение питания</a:t>
            </a:r>
            <a:r>
              <a:rPr lang="ru-RU" sz="1800" dirty="0" smtClean="0"/>
              <a:t>: 380В, 50Гц.</a:t>
            </a:r>
          </a:p>
          <a:p>
            <a:endParaRPr lang="ru-RU" sz="1800" dirty="0" smtClean="0"/>
          </a:p>
          <a:p>
            <a:r>
              <a:rPr lang="ru-RU" sz="1800" b="1" dirty="0" smtClean="0"/>
              <a:t>Перегрузочная способность</a:t>
            </a:r>
            <a:r>
              <a:rPr lang="ru-RU" sz="1800" dirty="0" smtClean="0"/>
              <a:t>:110% (1 мин), 135% (2 сек).</a:t>
            </a:r>
            <a:endParaRPr lang="en-US" sz="1800" dirty="0" smtClean="0"/>
          </a:p>
          <a:p>
            <a:r>
              <a:rPr lang="ru-RU" sz="1800" b="1" i="1" dirty="0"/>
              <a:t>4 цифровых входа  (PNP или NPN</a:t>
            </a:r>
            <a:r>
              <a:rPr lang="ru-RU" sz="1800" b="1" i="1" dirty="0" smtClean="0"/>
              <a:t>).</a:t>
            </a:r>
            <a:endParaRPr lang="ru-RU" sz="1800" b="1" i="1" dirty="0"/>
          </a:p>
          <a:p>
            <a:endParaRPr lang="ru-RU" sz="1800" dirty="0"/>
          </a:p>
          <a:p>
            <a:r>
              <a:rPr lang="ru-RU" sz="1800" b="1" i="1" dirty="0"/>
              <a:t>2 аналоговых входа </a:t>
            </a:r>
            <a:r>
              <a:rPr lang="en-US" sz="1800" b="1" i="1" dirty="0" smtClean="0"/>
              <a:t>(</a:t>
            </a:r>
            <a:r>
              <a:rPr lang="ru-RU" sz="1800" dirty="0" smtClean="0"/>
              <a:t>напряжение </a:t>
            </a:r>
            <a:r>
              <a:rPr lang="en-US" sz="1800" dirty="0" smtClean="0"/>
              <a:t>0-10 </a:t>
            </a:r>
            <a:r>
              <a:rPr lang="ru-RU" sz="1800" dirty="0" smtClean="0"/>
              <a:t>В или ток 0-20, 4-20 мА</a:t>
            </a:r>
            <a:r>
              <a:rPr lang="en-US" sz="1800" dirty="0" smtClean="0"/>
              <a:t>)</a:t>
            </a:r>
            <a:r>
              <a:rPr lang="ru-RU" sz="1800" dirty="0" smtClean="0"/>
              <a:t>.</a:t>
            </a:r>
            <a:endParaRPr lang="ru-RU" sz="1800" dirty="0"/>
          </a:p>
          <a:p>
            <a:endParaRPr lang="ru-RU" sz="1800" dirty="0"/>
          </a:p>
          <a:p>
            <a:r>
              <a:rPr lang="ru-RU" sz="1800" b="1" i="1" dirty="0"/>
              <a:t>2 аналоговых/цифровых </a:t>
            </a:r>
            <a:r>
              <a:rPr lang="ru-RU" sz="1800" b="1" i="1" dirty="0" smtClean="0"/>
              <a:t>выхода 4-20 мА.</a:t>
            </a:r>
            <a:endParaRPr lang="ru-RU" sz="1800" b="1" i="1" dirty="0"/>
          </a:p>
          <a:p>
            <a:endParaRPr lang="ru-RU" sz="1800" dirty="0"/>
          </a:p>
          <a:p>
            <a:r>
              <a:rPr lang="ru-RU" sz="1800" b="1" i="1" dirty="0"/>
              <a:t>2 выходных </a:t>
            </a:r>
            <a:r>
              <a:rPr lang="ru-RU" sz="1800" b="1" i="1" dirty="0" smtClean="0"/>
              <a:t>реле  (</a:t>
            </a:r>
            <a:r>
              <a:rPr lang="ru-RU" sz="1800" dirty="0" smtClean="0"/>
              <a:t>240 В, </a:t>
            </a:r>
            <a:r>
              <a:rPr lang="ru-RU" sz="1800" dirty="0"/>
              <a:t>2 </a:t>
            </a:r>
            <a:r>
              <a:rPr lang="ru-RU" sz="1800" dirty="0" smtClean="0"/>
              <a:t>А). </a:t>
            </a:r>
            <a:endParaRPr lang="ru-RU" sz="1800" b="1" i="1" dirty="0"/>
          </a:p>
          <a:p>
            <a:endParaRPr lang="ru-RU" sz="1800" dirty="0"/>
          </a:p>
          <a:p>
            <a:r>
              <a:rPr lang="ru-RU" sz="1800" b="1" i="1" dirty="0"/>
              <a:t>Встроенный источник </a:t>
            </a:r>
            <a:r>
              <a:rPr lang="ru-RU" sz="1800" b="1" i="1" dirty="0" smtClean="0"/>
              <a:t>питания </a:t>
            </a:r>
            <a:r>
              <a:rPr lang="ru-RU" sz="1800" dirty="0" smtClean="0"/>
              <a:t>10В и 24В.</a:t>
            </a:r>
            <a:endParaRPr lang="ru-RU" sz="1800" dirty="0"/>
          </a:p>
          <a:p>
            <a:endParaRPr lang="ru-RU" sz="1800" dirty="0" smtClean="0"/>
          </a:p>
          <a:p>
            <a:endParaRPr lang="ru-RU" sz="18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29235F-8734-411D-908D-DD600DBF66CD}" type="slidenum">
              <a:rPr lang="ru-RU" smtClean="0">
                <a:solidFill>
                  <a:srgbClr val="FFFFFF"/>
                </a:solidFill>
              </a:rPr>
              <a:pPr/>
              <a:t>6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42944"/>
            <a:ext cx="3149079" cy="401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40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21" y="188640"/>
            <a:ext cx="7850187" cy="720080"/>
          </a:xfrm>
        </p:spPr>
        <p:txBody>
          <a:bodyPr/>
          <a:lstStyle/>
          <a:p>
            <a:r>
              <a:rPr lang="ru-RU" sz="280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Входы/выходы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29235F-8734-411D-908D-DD600DBF66CD}" type="slidenum">
              <a:rPr lang="ru-RU" smtClean="0">
                <a:solidFill>
                  <a:srgbClr val="FFFFFF"/>
                </a:solidFill>
              </a:rPr>
              <a:pPr/>
              <a:t>7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836712"/>
            <a:ext cx="8964488" cy="561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4 цифровых входа  (PNP </a:t>
            </a:r>
            <a:r>
              <a:rPr lang="ru-RU" b="1" i="1" dirty="0"/>
              <a:t>или </a:t>
            </a:r>
            <a:r>
              <a:rPr lang="ru-RU" b="1" i="1" dirty="0" smtClean="0"/>
              <a:t>NPN)</a:t>
            </a:r>
            <a:endParaRPr lang="ru-RU" b="1" i="1" dirty="0"/>
          </a:p>
          <a:p>
            <a:r>
              <a:rPr lang="ru-RU" dirty="0"/>
              <a:t>Уровень </a:t>
            </a:r>
            <a:r>
              <a:rPr lang="ru-RU" dirty="0" smtClean="0"/>
              <a:t>напряжения</a:t>
            </a:r>
            <a:r>
              <a:rPr lang="ru-RU" dirty="0"/>
              <a:t>	0 … </a:t>
            </a:r>
            <a:r>
              <a:rPr lang="ru-RU" dirty="0" smtClean="0"/>
              <a:t>24 В </a:t>
            </a:r>
            <a:endParaRPr lang="ru-RU" dirty="0"/>
          </a:p>
          <a:p>
            <a:r>
              <a:rPr lang="ru-RU" dirty="0" smtClean="0"/>
              <a:t>Входное сопротивление</a:t>
            </a:r>
            <a:r>
              <a:rPr lang="ru-RU" dirty="0"/>
              <a:t>	≈ </a:t>
            </a:r>
            <a:r>
              <a:rPr lang="ru-RU" dirty="0" smtClean="0"/>
              <a:t>4кОм</a:t>
            </a:r>
            <a:endParaRPr lang="ru-RU" dirty="0"/>
          </a:p>
          <a:p>
            <a:pPr algn="just"/>
            <a:r>
              <a:rPr lang="ru-RU" sz="1700" dirty="0" smtClean="0"/>
              <a:t>Цифровой </a:t>
            </a:r>
            <a:r>
              <a:rPr lang="ru-RU" sz="1700" dirty="0"/>
              <a:t>вход 29 - вход термистора  (</a:t>
            </a:r>
            <a:r>
              <a:rPr lang="ru-RU" sz="1700" dirty="0" err="1" smtClean="0"/>
              <a:t>рnp</a:t>
            </a:r>
            <a:r>
              <a:rPr lang="ru-RU" sz="1700" dirty="0" smtClean="0"/>
              <a:t>. </a:t>
            </a:r>
            <a:r>
              <a:rPr lang="ru-RU" sz="1700" dirty="0"/>
              <a:t>	Отказ: &gt; 2,9 кОм;  норма: &lt; 800 </a:t>
            </a:r>
            <a:r>
              <a:rPr lang="ru-RU" sz="1700" dirty="0" smtClean="0"/>
              <a:t>Ом).</a:t>
            </a:r>
          </a:p>
          <a:p>
            <a:endParaRPr lang="ru-RU" dirty="0"/>
          </a:p>
          <a:p>
            <a:r>
              <a:rPr lang="ru-RU" b="1" i="1" dirty="0" smtClean="0"/>
              <a:t>2 аналоговых входа </a:t>
            </a:r>
            <a:endParaRPr lang="ru-RU" b="1" i="1" dirty="0"/>
          </a:p>
          <a:p>
            <a:r>
              <a:rPr lang="ru-RU" dirty="0" smtClean="0"/>
              <a:t>Режимы:</a:t>
            </a:r>
            <a:r>
              <a:rPr lang="ru-RU" dirty="0"/>
              <a:t>	</a:t>
            </a:r>
            <a:r>
              <a:rPr lang="ru-RU" dirty="0" smtClean="0"/>
              <a:t>напряжение </a:t>
            </a:r>
            <a:r>
              <a:rPr lang="ru-RU" dirty="0"/>
              <a:t>или ток</a:t>
            </a:r>
          </a:p>
          <a:p>
            <a:r>
              <a:rPr lang="ru-RU" dirty="0"/>
              <a:t>Уровень </a:t>
            </a:r>
            <a:r>
              <a:rPr lang="ru-RU" dirty="0" smtClean="0"/>
              <a:t>напряжения</a:t>
            </a:r>
            <a:r>
              <a:rPr lang="ru-RU" dirty="0"/>
              <a:t>	0 … </a:t>
            </a:r>
            <a:r>
              <a:rPr lang="ru-RU" dirty="0" smtClean="0"/>
              <a:t>10 В (входное сопротивление ~ 10</a:t>
            </a:r>
            <a:r>
              <a:rPr lang="ru-RU" dirty="0"/>
              <a:t> </a:t>
            </a:r>
            <a:r>
              <a:rPr lang="ru-RU" dirty="0" smtClean="0"/>
              <a:t>кОм)</a:t>
            </a:r>
          </a:p>
          <a:p>
            <a:r>
              <a:rPr lang="ru-RU" dirty="0" smtClean="0"/>
              <a:t>Уровень тока </a:t>
            </a:r>
            <a:r>
              <a:rPr lang="ru-RU" dirty="0"/>
              <a:t>	0 … 20; 4 … </a:t>
            </a:r>
            <a:r>
              <a:rPr lang="ru-RU" dirty="0" smtClean="0"/>
              <a:t>20 мА (входное сопротивление~ 200 Ом)</a:t>
            </a:r>
            <a:endParaRPr lang="ru-RU" dirty="0"/>
          </a:p>
          <a:p>
            <a:r>
              <a:rPr lang="ru-RU" dirty="0"/>
              <a:t>Относительная </a:t>
            </a:r>
            <a:r>
              <a:rPr lang="ru-RU" dirty="0" smtClean="0"/>
              <a:t>погрешность ± 0,5%</a:t>
            </a:r>
          </a:p>
          <a:p>
            <a:endParaRPr lang="ru-RU" dirty="0"/>
          </a:p>
          <a:p>
            <a:r>
              <a:rPr lang="ru-RU" b="1" i="1" dirty="0" smtClean="0"/>
              <a:t>2 аналоговых/цифровых выхода</a:t>
            </a:r>
            <a:endParaRPr lang="ru-RU" b="1" i="1" dirty="0"/>
          </a:p>
          <a:p>
            <a:r>
              <a:rPr lang="ru-RU" dirty="0"/>
              <a:t>Диапазон по </a:t>
            </a:r>
            <a:r>
              <a:rPr lang="ru-RU" dirty="0" smtClean="0"/>
              <a:t>току 0 </a:t>
            </a:r>
            <a:r>
              <a:rPr lang="ru-RU" dirty="0"/>
              <a:t>… 20; 4 … </a:t>
            </a:r>
            <a:r>
              <a:rPr lang="ru-RU" dirty="0" smtClean="0"/>
              <a:t>20 мА (макс. </a:t>
            </a:r>
            <a:r>
              <a:rPr lang="ru-RU" dirty="0"/>
              <a:t>сопротивление </a:t>
            </a:r>
            <a:r>
              <a:rPr lang="ru-RU" dirty="0" smtClean="0"/>
              <a:t>нагрузки</a:t>
            </a:r>
            <a:r>
              <a:rPr lang="ru-RU" dirty="0"/>
              <a:t>	</a:t>
            </a:r>
            <a:r>
              <a:rPr lang="ru-RU" dirty="0" smtClean="0"/>
              <a:t>500 Ом);</a:t>
            </a:r>
          </a:p>
          <a:p>
            <a:endParaRPr lang="ru-RU" dirty="0"/>
          </a:p>
          <a:p>
            <a:r>
              <a:rPr lang="ru-RU" b="1" i="1" dirty="0" smtClean="0"/>
              <a:t>2 выходных реле</a:t>
            </a:r>
            <a:r>
              <a:rPr lang="ru-RU" b="1" i="1" dirty="0"/>
              <a:t>	</a:t>
            </a:r>
          </a:p>
          <a:p>
            <a:r>
              <a:rPr lang="ru-RU" dirty="0"/>
              <a:t>Максимальная нагрузка	240 В 2 А </a:t>
            </a:r>
            <a:r>
              <a:rPr lang="ru-RU" dirty="0" smtClean="0"/>
              <a:t> переменного тока </a:t>
            </a:r>
          </a:p>
          <a:p>
            <a:endParaRPr lang="ru-RU" dirty="0"/>
          </a:p>
          <a:p>
            <a:r>
              <a:rPr lang="ru-RU" b="1" i="1" dirty="0"/>
              <a:t>Встроенный источник питания</a:t>
            </a:r>
          </a:p>
          <a:p>
            <a:r>
              <a:rPr lang="ru-RU" dirty="0"/>
              <a:t>Выходное напряжение	10,5±0,5В; 24±4,0В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332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7850187" cy="864096"/>
          </a:xfrm>
        </p:spPr>
        <p:txBody>
          <a:bodyPr/>
          <a:lstStyle/>
          <a:p>
            <a:r>
              <a:rPr lang="ru-RU" sz="280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Схема подключений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29235F-8734-411D-908D-DD600DBF66CD}" type="slidenum">
              <a:rPr lang="ru-RU" smtClean="0">
                <a:solidFill>
                  <a:srgbClr val="FFFFFF"/>
                </a:solidFill>
              </a:rPr>
              <a:pPr/>
              <a:t>8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200800" cy="579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24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0" y="116632"/>
            <a:ext cx="7850187" cy="936104"/>
          </a:xfrm>
        </p:spPr>
        <p:txBody>
          <a:bodyPr/>
          <a:lstStyle/>
          <a:p>
            <a:pPr algn="l"/>
            <a:r>
              <a:rPr lang="ru-RU" sz="280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Подключения ПЧВ3 </a:t>
            </a:r>
            <a:r>
              <a:rPr lang="en-US" sz="280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IP54</a:t>
            </a:r>
            <a:endParaRPr lang="ru-RU" sz="2800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29235F-8734-411D-908D-DD600DBF66CD}" type="slidenum">
              <a:rPr lang="ru-RU" smtClean="0">
                <a:solidFill>
                  <a:srgbClr val="FFFFFF"/>
                </a:solidFill>
              </a:rPr>
              <a:pPr/>
              <a:t>9</a:t>
            </a:fld>
            <a:endParaRPr lang="ru-RU">
              <a:solidFill>
                <a:srgbClr val="FFFFFF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637466"/>
              </p:ext>
            </p:extLst>
          </p:nvPr>
        </p:nvGraphicFramePr>
        <p:xfrm>
          <a:off x="3980949" y="3789040"/>
          <a:ext cx="4745990" cy="1920240"/>
        </p:xfrm>
        <a:graphic>
          <a:graphicData uri="http://schemas.openxmlformats.org/drawingml/2006/table">
            <a:tbl>
              <a:tblPr firstRow="1" firstCol="1" bandRow="1"/>
              <a:tblGrid>
                <a:gridCol w="2055277"/>
                <a:gridCol w="2690713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Мощность, кВт</a:t>
                      </a:r>
                      <a:endParaRPr lang="ru-RU" sz="1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  <a:cs typeface="Arial"/>
                        </a:rPr>
                        <a:t>Сечение кабеля, мм2</a:t>
                      </a:r>
                      <a:endParaRPr lang="ru-RU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Питающая сеть: </a:t>
                      </a:r>
                      <a:r>
                        <a:rPr lang="en-US" sz="18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3</a:t>
                      </a: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× 380...480В</a:t>
                      </a:r>
                      <a:endParaRPr lang="ru-RU" sz="1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/>
                          <a:ea typeface="Times New Roman"/>
                          <a:cs typeface="Arial"/>
                        </a:rPr>
                        <a:t>0,37...7,5</a:t>
                      </a:r>
                      <a:endParaRPr lang="ru-RU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4</a:t>
                      </a:r>
                      <a:endParaRPr lang="ru-RU" sz="1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/>
                          <a:ea typeface="Times New Roman"/>
                          <a:cs typeface="Arial"/>
                        </a:rPr>
                        <a:t>11...22</a:t>
                      </a:r>
                      <a:endParaRPr lang="ru-RU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16</a:t>
                      </a:r>
                      <a:endParaRPr lang="ru-RU" sz="1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30...45</a:t>
                      </a:r>
                      <a:endParaRPr lang="ru-RU" sz="1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35</a:t>
                      </a:r>
                      <a:endParaRPr lang="ru-RU" sz="1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/>
                          <a:ea typeface="Times New Roman"/>
                          <a:cs typeface="Arial"/>
                        </a:rPr>
                        <a:t>55...75</a:t>
                      </a:r>
                      <a:endParaRPr lang="ru-RU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50</a:t>
                      </a:r>
                      <a:endParaRPr lang="ru-RU" sz="1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/>
                          <a:ea typeface="Times New Roman"/>
                          <a:cs typeface="Arial"/>
                        </a:rPr>
                        <a:t>90</a:t>
                      </a:r>
                      <a:endParaRPr lang="ru-RU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120</a:t>
                      </a:r>
                      <a:endParaRPr lang="ru-RU" sz="1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6" t="10474" r="17380" b="17586"/>
          <a:stretch/>
        </p:blipFill>
        <p:spPr bwMode="auto">
          <a:xfrm>
            <a:off x="0" y="908720"/>
            <a:ext cx="3790865" cy="55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7984" y="1124744"/>
            <a:ext cx="3851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 RS-485</a:t>
            </a:r>
          </a:p>
          <a:p>
            <a:r>
              <a:rPr lang="ru-RU" dirty="0"/>
              <a:t>2 </a:t>
            </a:r>
            <a:r>
              <a:rPr lang="ru-RU" dirty="0" err="1"/>
              <a:t>Вх</a:t>
            </a:r>
            <a:r>
              <a:rPr lang="ru-RU" dirty="0"/>
              <a:t>. линия</a:t>
            </a:r>
          </a:p>
          <a:p>
            <a:r>
              <a:rPr lang="ru-RU" dirty="0"/>
              <a:t>3 Земля</a:t>
            </a:r>
          </a:p>
          <a:p>
            <a:r>
              <a:rPr lang="ru-RU" dirty="0"/>
              <a:t>4 Зажимы для проводов</a:t>
            </a:r>
          </a:p>
          <a:p>
            <a:r>
              <a:rPr lang="ru-RU" dirty="0"/>
              <a:t>5 Двигатель</a:t>
            </a:r>
          </a:p>
          <a:p>
            <a:r>
              <a:rPr lang="ru-RU" dirty="0"/>
              <a:t>6 UDC</a:t>
            </a:r>
          </a:p>
          <a:p>
            <a:r>
              <a:rPr lang="ru-RU" dirty="0"/>
              <a:t>7 Реле</a:t>
            </a:r>
          </a:p>
          <a:p>
            <a:r>
              <a:rPr lang="ru-RU" dirty="0"/>
              <a:t>8 Входы/выходы</a:t>
            </a:r>
          </a:p>
        </p:txBody>
      </p:sp>
    </p:spTree>
    <p:extLst>
      <p:ext uri="{BB962C8B-B14F-4D97-AF65-F5344CB8AC3E}">
        <p14:creationId xmlns:p14="http://schemas.microsoft.com/office/powerpoint/2010/main" val="85020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62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62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1126</TotalTime>
  <Words>1234</Words>
  <Application>Microsoft Office PowerPoint</Application>
  <PresentationFormat>Экран (4:3)</PresentationFormat>
  <Paragraphs>423</Paragraphs>
  <Slides>31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40" baseType="lpstr">
      <vt:lpstr>Arial</vt:lpstr>
      <vt:lpstr>Arial Black</vt:lpstr>
      <vt:lpstr>Calibri</vt:lpstr>
      <vt:lpstr>Times New Roman</vt:lpstr>
      <vt:lpstr>Verdana</vt:lpstr>
      <vt:lpstr>Webdings</vt:lpstr>
      <vt:lpstr>Wingdings</vt:lpstr>
      <vt:lpstr>Тема Office</vt:lpstr>
      <vt:lpstr>1_Оформление по умолчанию</vt:lpstr>
      <vt:lpstr>ОВЕН ПЧВ3 IP54. Представление линейки </vt:lpstr>
      <vt:lpstr>План семинара:</vt:lpstr>
      <vt:lpstr>Частотные преобразователи ОВЕН ПЧВ3 IP54</vt:lpstr>
      <vt:lpstr>Преимущества монтажа</vt:lpstr>
      <vt:lpstr>Изолированный канал охлаждения</vt:lpstr>
      <vt:lpstr>Технические характеристики</vt:lpstr>
      <vt:lpstr>Входы/выходы</vt:lpstr>
      <vt:lpstr>Схема подключений</vt:lpstr>
      <vt:lpstr>Подключения ПЧВ3 IP54</vt:lpstr>
      <vt:lpstr>Монтаж ПЧВ3 с учетом ЭМС</vt:lpstr>
      <vt:lpstr>Презентация PowerPoint</vt:lpstr>
      <vt:lpstr>Надежность. Полная защита двигателя </vt:lpstr>
      <vt:lpstr>Презентация PowerPoint</vt:lpstr>
      <vt:lpstr>Презентация PowerPoint</vt:lpstr>
      <vt:lpstr>ПИ - регулирование</vt:lpstr>
      <vt:lpstr>Презентация PowerPoint</vt:lpstr>
      <vt:lpstr>Спящий режим </vt:lpstr>
      <vt:lpstr>Пожарный режим</vt:lpstr>
      <vt:lpstr>Специальные функции ПЧВ3</vt:lpstr>
      <vt:lpstr>Удаленное управление по RS-485 </vt:lpstr>
      <vt:lpstr>Конфигуратор ОВЕН ПЧВ</vt:lpstr>
      <vt:lpstr>Энергосбережение ПЧВ</vt:lpstr>
      <vt:lpstr>Презентация PowerPoint</vt:lpstr>
      <vt:lpstr>Применения</vt:lpstr>
      <vt:lpstr>Подбор ПЧВ под задачу</vt:lpstr>
      <vt:lpstr>Номинальные мощности и токи ПЧВ3 IP54</vt:lpstr>
      <vt:lpstr>Обозначение</vt:lpstr>
      <vt:lpstr>Моторные дроссели ОВЕН РМО(Т)</vt:lpstr>
      <vt:lpstr>Сетевые дроссели ОВЕН РСО(Т)</vt:lpstr>
      <vt:lpstr>Почему стоит выбирать  ОВЕН ПЧВ?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ОВЕН ПЧВ. Обзорный семинар</dc:title>
  <dc:creator>Ян Михайлович Юмшанов</dc:creator>
  <cp:lastModifiedBy>Светлана Владимировна Гусляева</cp:lastModifiedBy>
  <cp:revision>86</cp:revision>
  <dcterms:created xsi:type="dcterms:W3CDTF">2015-08-03T09:24:29Z</dcterms:created>
  <dcterms:modified xsi:type="dcterms:W3CDTF">2015-09-08T12:53:13Z</dcterms:modified>
</cp:coreProperties>
</file>